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44" r:id="rId3"/>
    <p:sldId id="445" r:id="rId4"/>
    <p:sldId id="446" r:id="rId5"/>
    <p:sldId id="450" r:id="rId6"/>
    <p:sldId id="447" r:id="rId7"/>
    <p:sldId id="448" r:id="rId8"/>
    <p:sldId id="449" r:id="rId9"/>
    <p:sldId id="437" r:id="rId10"/>
  </p:sldIdLst>
  <p:sldSz cx="12192000" cy="6858000"/>
  <p:notesSz cx="6858000" cy="9144000"/>
  <p:defaultTextStyle>
    <a:defPPr>
      <a:defRPr lang="en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4"/>
    <p:restoredTop sz="96335"/>
  </p:normalViewPr>
  <p:slideViewPr>
    <p:cSldViewPr snapToGrid="0">
      <p:cViewPr varScale="1">
        <p:scale>
          <a:sx n="299" d="100"/>
          <a:sy n="299" d="100"/>
        </p:scale>
        <p:origin x="16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458D2-4EB6-1AF9-F153-D918D808F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C417D4-6649-3534-7FC5-87F8A6CF8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964CD-EFB1-24FF-BBD9-A19ADBECD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05.07.2023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BAA3F-3278-A973-F247-30675C74E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A74AB-1CC5-4159-B6B2-4D360EB71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680681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AE7B3-31D1-9116-4D24-A4BBD40DA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954ABB-65F2-8DF8-D7EB-089F4738CF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C27DB-F9B0-93F7-7FDA-CDCE8B1F9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05.07.2023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52080-41FA-B8B7-AE15-C562292AA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818EA-8FA8-0B2B-EA25-767F7428A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380264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4A4534-0587-004E-6F65-665A37211B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CC3148-84B9-886A-8264-9798814D2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6B1B71-9274-4992-0011-F4ECCCE0F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05.07.2023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83CC-41F6-EFE4-8F6B-3594A9C58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701C4-F0AE-AA71-E657-C75AAB048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962399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3ABC8-C084-F165-8965-F0DF98BA3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2D756-B27B-B9EC-DE15-08FA9BB09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C1172-DCD6-35B3-8CCF-FF7A690FF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05.07.2023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B895D-26FD-20FC-9FD0-6E72686BB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84BE7-2105-84E1-F1A7-CD7C63ED0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44341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4EE06-CF43-6B57-D4AE-BD44E16E0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666DA5-2E96-0891-4F8F-F4E3919E5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BD13C-BB11-30A8-5921-B063D16CB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05.07.2023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E8BDB-1993-A88E-AFC3-47369B420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473F0-D610-3A7B-E263-989430A34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1020608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58152-6AB3-7B5C-0E74-8D748C69F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98356-9E39-EEFF-9286-1FD0F88B0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8DC23-98B0-F10D-904A-634051403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ADC93E-56D9-6FD6-B3DD-5343F3BB0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05.07.2023</a:t>
            </a:fld>
            <a:endParaRPr lang="en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D19A1-D24A-46EA-84AD-77B8862F1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25218-F7EE-6F0F-54C8-3F7DEB29B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1207251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D7D41-DC18-E08D-1309-0DD4081FE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3646A-DE61-D2C3-A627-716988E8DF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9CEA51-9BE9-2D95-502D-2E1DBA6BA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ABF794-6055-59CF-0060-6359C7702C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46BDD2-F0AB-E0CF-C808-D9FBB8ADE9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A621AC-9CA2-5BEB-1E0D-8D6AAAE3C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05.07.2023</a:t>
            </a:fld>
            <a:endParaRPr lang="en-R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982E98-2162-1846-7277-BF178B830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FF8A19-1DD5-E169-9612-BFB508C7C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328384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046B3-B5D9-56E4-491A-A97443354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AC9AF5-1699-19A0-F458-A9E3D2982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05.07.2023</a:t>
            </a:fld>
            <a:endParaRPr lang="en-R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1A8D90-CE3A-7C06-51D3-9A28103BF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212C74-5403-2D98-6081-E15DDC673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1421631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725ADA-68E8-2580-023B-05C9C5747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05.07.2023</a:t>
            </a:fld>
            <a:endParaRPr lang="en-R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64C14D-FF96-FD0A-E723-38F214DF2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DE810-FB8A-CD74-D215-90EE849FE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1690930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25586-C17F-4C42-9F79-F9C9E3BEA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AD2E6-3CE3-57EC-C2ED-5A01BBEE8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46DB3F-DBCD-4A92-1B24-8CC2218FD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AB7885-9AE2-58D9-1710-FC20829F7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05.07.2023</a:t>
            </a:fld>
            <a:endParaRPr lang="en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8A44C-A65C-6E42-AB5A-87B611B67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92E906-9227-D6C2-2B44-E7B44C96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862285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D1BE9-00EC-DBB4-B36D-40D62CDD4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6428E3-9419-4EF6-88E9-AB3EFD92D9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B37AC4-A444-7B59-A21A-B21A44897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6C4E1-893D-1132-6B1B-05208585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CC63E-3AC8-C04E-BDED-3E00A9D6ACE1}" type="datetimeFigureOut">
              <a:rPr lang="en-RO" smtClean="0"/>
              <a:t>05.07.2023</a:t>
            </a:fld>
            <a:endParaRPr lang="en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6815DA-9AA3-9563-6BAE-2714CCB2A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98A241-3C06-C0C9-C451-5E7ACCA3A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88760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A9F68C-283F-8F43-EE4C-5FAAADC24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315E6-8D0D-1E35-44E7-157F2F0E6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BF794-AEE5-2E28-2378-38CA482328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CC63E-3AC8-C04E-BDED-3E00A9D6ACE1}" type="datetimeFigureOut">
              <a:rPr lang="en-RO" smtClean="0"/>
              <a:t>05.07.2023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47143-6217-0AE7-279F-5716AAF4A8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A1B41-547D-E41D-424B-E33C21B8D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5661A-D46E-384D-94D7-78D4EA38F0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953418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mart.tellur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8BB0CB-C04B-EBB5-24C6-7C939EF138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A30C31-966B-4EF1-93AF-1603AE428B9F}"/>
              </a:ext>
            </a:extLst>
          </p:cNvPr>
          <p:cNvSpPr txBox="1"/>
          <p:nvPr/>
        </p:nvSpPr>
        <p:spPr>
          <a:xfrm>
            <a:off x="3002972" y="4690100"/>
            <a:ext cx="88807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4000" b="1">
                <a:solidFill>
                  <a:schemeClr val="bg1"/>
                </a:solidFill>
                <a:latin typeface="DIN Pro Black" panose="020B0504020101020102" pitchFamily="34" charset="0"/>
                <a:cs typeface="DIN Pro Black" panose="020B0504020101020102" pitchFamily="34" charset="0"/>
              </a:rPr>
              <a:t>TLL151391 - Încărcător wireless </a:t>
            </a:r>
          </a:p>
          <a:p>
            <a:pPr algn="r"/>
            <a:r>
              <a:rPr lang="ro-RO" sz="4000" b="1">
                <a:solidFill>
                  <a:schemeClr val="bg1"/>
                </a:solidFill>
                <a:latin typeface="DIN Pro Black" panose="020B0504020101020102" pitchFamily="34" charset="0"/>
                <a:cs typeface="DIN Pro Black" panose="020B0504020101020102" pitchFamily="34" charset="0"/>
              </a:rPr>
              <a:t>3-în-1 MagSafe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20C506-C87B-202E-82A3-E6ADC098F2A6}"/>
              </a:ext>
            </a:extLst>
          </p:cNvPr>
          <p:cNvSpPr txBox="1"/>
          <p:nvPr/>
        </p:nvSpPr>
        <p:spPr>
          <a:xfrm>
            <a:off x="9020793" y="5918922"/>
            <a:ext cx="286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600">
                <a:solidFill>
                  <a:schemeClr val="bg1"/>
                </a:solidFill>
                <a:latin typeface="DIN Pro Medium" panose="020B0504020101020102" pitchFamily="34" charset="0"/>
                <a:cs typeface="DIN Pro Medium" panose="020B0504020101020102" pitchFamily="34" charset="0"/>
              </a:rPr>
              <a:t>Prezentare</a:t>
            </a:r>
          </a:p>
        </p:txBody>
      </p:sp>
    </p:spTree>
    <p:extLst>
      <p:ext uri="{BB962C8B-B14F-4D97-AF65-F5344CB8AC3E}">
        <p14:creationId xmlns:p14="http://schemas.microsoft.com/office/powerpoint/2010/main" val="1493909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704868-4E4C-704B-8A26-9A920BB826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08" y="1523"/>
            <a:ext cx="12186580" cy="6854951"/>
          </a:xfrm>
          <a:prstGeom prst="rect">
            <a:avLst/>
          </a:prstGeom>
        </p:spPr>
      </p:pic>
      <p:pic>
        <p:nvPicPr>
          <p:cNvPr id="2" name="Picture 1" descr="Text, logo&#10;&#10;Description automatically generated">
            <a:extLst>
              <a:ext uri="{FF2B5EF4-FFF2-40B4-BE49-F238E27FC236}">
                <a16:creationId xmlns:a16="http://schemas.microsoft.com/office/drawing/2014/main" id="{57D4736B-2BEB-C715-D49C-E66DE1256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2" y="85032"/>
            <a:ext cx="1980000" cy="6500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6424B8-9523-1A79-2E21-C8FF2D788E01}"/>
              </a:ext>
            </a:extLst>
          </p:cNvPr>
          <p:cNvSpPr txBox="1"/>
          <p:nvPr/>
        </p:nvSpPr>
        <p:spPr>
          <a:xfrm>
            <a:off x="837035" y="3428999"/>
            <a:ext cx="5536627" cy="1077218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o-RO" sz="3200" b="1" i="1" dirty="0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Confort de neegalat oferit de încărcătorul ”</a:t>
            </a:r>
            <a:r>
              <a:rPr lang="ro-RO" sz="3200" b="1" i="1" dirty="0" err="1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all</a:t>
            </a:r>
            <a:r>
              <a:rPr lang="ro-RO" sz="3200" b="1" i="1" dirty="0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-in-</a:t>
            </a:r>
            <a:r>
              <a:rPr lang="ro-RO" sz="3200" b="1" i="1" dirty="0" err="1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one</a:t>
            </a:r>
            <a:r>
              <a:rPr lang="ro-RO" sz="3200" b="1" i="1" dirty="0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2906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704868-4E4C-704B-8A26-9A920BB826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08" y="0"/>
            <a:ext cx="12186580" cy="6857998"/>
          </a:xfrm>
          <a:prstGeom prst="rect">
            <a:avLst/>
          </a:prstGeom>
        </p:spPr>
      </p:pic>
      <p:pic>
        <p:nvPicPr>
          <p:cNvPr id="4" name="Picture 3" descr="Text, logo&#10;&#10;Description automatically generated">
            <a:extLst>
              <a:ext uri="{FF2B5EF4-FFF2-40B4-BE49-F238E27FC236}">
                <a16:creationId xmlns:a16="http://schemas.microsoft.com/office/drawing/2014/main" id="{0B27738B-18C5-2F5C-8DAA-F9D01195A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2" y="85032"/>
            <a:ext cx="1980000" cy="6500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192085-7227-E6D0-02E0-D6096CB041E9}"/>
              </a:ext>
            </a:extLst>
          </p:cNvPr>
          <p:cNvSpPr txBox="1"/>
          <p:nvPr/>
        </p:nvSpPr>
        <p:spPr>
          <a:xfrm>
            <a:off x="606904" y="3593602"/>
            <a:ext cx="73037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o-RO" sz="2000" b="1" u="none" strike="noStrike" dirty="0">
                <a:solidFill>
                  <a:schemeClr val="bg1"/>
                </a:solidFill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Simplificați-vă rutina de încărcare cu un singur dispozitiv cu tehnologie </a:t>
            </a:r>
            <a:r>
              <a:rPr lang="ro-RO" sz="2000" b="1" u="none" strike="noStrike" dirty="0" err="1">
                <a:solidFill>
                  <a:schemeClr val="bg1"/>
                </a:solidFill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MagSafe</a:t>
            </a:r>
            <a:r>
              <a:rPr lang="ro-RO" sz="2000" b="1" u="none" strike="noStrike" dirty="0">
                <a:solidFill>
                  <a:schemeClr val="bg1"/>
                </a:solidFill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 pentru a vă încărca dispozitivele </a:t>
            </a:r>
            <a:r>
              <a:rPr lang="ro-RO" sz="2000" b="1" u="none" strike="noStrike" dirty="0" err="1">
                <a:solidFill>
                  <a:schemeClr val="bg1"/>
                </a:solidFill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iPhone</a:t>
            </a:r>
            <a:r>
              <a:rPr lang="ro-RO" sz="2000" b="1" u="none" strike="noStrike" dirty="0">
                <a:solidFill>
                  <a:schemeClr val="bg1"/>
                </a:solidFill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, Apple Watch și căștile TWS - toate în același timp;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o-RO" sz="2000" b="1" u="none" strike="noStrike" dirty="0">
              <a:solidFill>
                <a:schemeClr val="bg1"/>
              </a:solidFill>
              <a:effectLst/>
              <a:latin typeface="DIN Pro Bold" panose="020B0504020101020102" pitchFamily="34" charset="0"/>
              <a:cs typeface="DIN Pro Bold" panose="020B0504020101020102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o-RO" sz="2000" b="1" u="none" strike="noStrike" dirty="0">
                <a:solidFill>
                  <a:schemeClr val="bg1"/>
                </a:solidFill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Fără grija de a gestiona mai multe încărcătoare și cabluri;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o-RO" sz="2000" b="1" u="none" strike="noStrike" dirty="0">
              <a:solidFill>
                <a:schemeClr val="bg1"/>
              </a:solidFill>
              <a:effectLst/>
              <a:latin typeface="DIN Pro Bold" panose="020B0504020101020102" pitchFamily="34" charset="0"/>
              <a:cs typeface="DIN Pro Bold" panose="020B0504020101020102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o-RO" sz="2000" b="1" u="none" strike="noStrike" dirty="0">
                <a:solidFill>
                  <a:schemeClr val="bg1"/>
                </a:solidFill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Certificat de Apple pentru performanță și compatibilitate de încredere;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277474-8ACD-04BC-6802-AE7C09E11B1F}"/>
              </a:ext>
            </a:extLst>
          </p:cNvPr>
          <p:cNvSpPr txBox="1"/>
          <p:nvPr/>
        </p:nvSpPr>
        <p:spPr>
          <a:xfrm>
            <a:off x="606904" y="1379513"/>
            <a:ext cx="68316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000" b="1" dirty="0">
                <a:solidFill>
                  <a:schemeClr val="bg1"/>
                </a:solidFill>
                <a:latin typeface="DIN Pro Black" panose="020B0504020101020102" pitchFamily="34" charset="0"/>
                <a:cs typeface="DIN Pro Black" panose="020B0504020101020102" pitchFamily="34" charset="0"/>
              </a:rPr>
              <a:t>Soluție de încărcare 3 în 1 pentru dispozitive Apple, certificată </a:t>
            </a:r>
            <a:r>
              <a:rPr lang="ro-RO" sz="3000" b="1" dirty="0" err="1">
                <a:solidFill>
                  <a:schemeClr val="bg1"/>
                </a:solidFill>
                <a:latin typeface="DIN Pro Black" panose="020B0504020101020102" pitchFamily="34" charset="0"/>
                <a:cs typeface="DIN Pro Black" panose="020B0504020101020102" pitchFamily="34" charset="0"/>
              </a:rPr>
              <a:t>MagSafe</a:t>
            </a:r>
            <a:r>
              <a:rPr lang="ro-RO" sz="3000" b="1" dirty="0">
                <a:solidFill>
                  <a:schemeClr val="bg1"/>
                </a:solidFill>
                <a:latin typeface="DIN Pro Black" panose="020B0504020101020102" pitchFamily="34" charset="0"/>
                <a:cs typeface="DIN Pro Black" panose="020B0504020101020102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7793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704868-4E4C-704B-8A26-9A920BB826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09" y="1523"/>
            <a:ext cx="12186578" cy="685495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928D5DA-9AB5-55FE-D708-B622C7E1EEFC}"/>
              </a:ext>
            </a:extLst>
          </p:cNvPr>
          <p:cNvSpPr/>
          <p:nvPr/>
        </p:nvSpPr>
        <p:spPr>
          <a:xfrm>
            <a:off x="5686096" y="2669627"/>
            <a:ext cx="5686096" cy="3878318"/>
          </a:xfrm>
          <a:prstGeom prst="roundRect">
            <a:avLst>
              <a:gd name="adj" fmla="val 4569"/>
            </a:avLst>
          </a:prstGeom>
          <a:solidFill>
            <a:schemeClr val="bg1">
              <a:alpha val="7514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4" name="Picture 3" descr="Text, logo&#10;&#10;Description automatically generated">
            <a:extLst>
              <a:ext uri="{FF2B5EF4-FFF2-40B4-BE49-F238E27FC236}">
                <a16:creationId xmlns:a16="http://schemas.microsoft.com/office/drawing/2014/main" id="{3C784797-D8B6-E3D2-48F6-FCBCA62C7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2" y="85032"/>
            <a:ext cx="1980000" cy="6500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064100-2918-A033-D6EF-4105F4B642C8}"/>
              </a:ext>
            </a:extLst>
          </p:cNvPr>
          <p:cNvSpPr txBox="1"/>
          <p:nvPr/>
        </p:nvSpPr>
        <p:spPr>
          <a:xfrm>
            <a:off x="6562320" y="2814230"/>
            <a:ext cx="4869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u="none" strike="noStrik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Încărcare rapidă a iPhone-ului datorită puterii de 15 W </a:t>
            </a:r>
          </a:p>
        </p:txBody>
      </p:sp>
      <p:pic>
        <p:nvPicPr>
          <p:cNvPr id="6" name="Picture 5" descr="A picture containing screenshot, black, design, telephone&#10;&#10;Description automatically generated">
            <a:extLst>
              <a:ext uri="{FF2B5EF4-FFF2-40B4-BE49-F238E27FC236}">
                <a16:creationId xmlns:a16="http://schemas.microsoft.com/office/drawing/2014/main" id="{8A964B34-314A-5094-2622-851919D90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320" y="2878824"/>
            <a:ext cx="720000" cy="33205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FD08F5-4BB2-D207-FB23-836421864FEF}"/>
              </a:ext>
            </a:extLst>
          </p:cNvPr>
          <p:cNvSpPr txBox="1"/>
          <p:nvPr/>
        </p:nvSpPr>
        <p:spPr>
          <a:xfrm>
            <a:off x="6613713" y="4235728"/>
            <a:ext cx="509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u="none" strike="noStrik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Menține-ți Apple Watch-ul încărcat</a:t>
            </a:r>
            <a:endParaRPr lang="ro-RO" sz="2000">
              <a:solidFill>
                <a:schemeClr val="tx1">
                  <a:lumMod val="85000"/>
                  <a:lumOff val="15000"/>
                </a:schemeClr>
              </a:solidFill>
              <a:latin typeface="DIN Pro Medium" panose="020B0504020101020102" pitchFamily="34" charset="0"/>
              <a:cs typeface="DIN Pro Medium" panose="020B0504020101020102" pitchFamily="34" charset="0"/>
            </a:endParaRPr>
          </a:p>
          <a:p>
            <a:r>
              <a:rPr lang="ro-RO" sz="2000">
                <a:solidFill>
                  <a:schemeClr val="tx1">
                    <a:lumMod val="85000"/>
                    <a:lumOff val="15000"/>
                  </a:schemeClr>
                </a:solidFill>
                <a:latin typeface="DIN Pro Medium" panose="020B0504020101020102" pitchFamily="34" charset="0"/>
                <a:cs typeface="DIN Pro Medium" panose="020B0504020101020102" pitchFamily="34" charset="0"/>
              </a:rPr>
              <a:t>P</a:t>
            </a:r>
            <a:r>
              <a:rPr lang="ro-RO" sz="2000" u="none" strike="noStrik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utere de încărcare de 2,5W.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A98FE6-D027-393F-FB18-48CDB4757C29}"/>
              </a:ext>
            </a:extLst>
          </p:cNvPr>
          <p:cNvSpPr txBox="1"/>
          <p:nvPr/>
        </p:nvSpPr>
        <p:spPr>
          <a:xfrm>
            <a:off x="6613713" y="5454656"/>
            <a:ext cx="4665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u="none" strike="noStrik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Te poți bucura de muzică neîntreruptă cu ajutorul încărcării de 5W pentru căștile tale TWS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801494-5553-4EC2-9F63-53224A623E60}"/>
              </a:ext>
            </a:extLst>
          </p:cNvPr>
          <p:cNvSpPr txBox="1"/>
          <p:nvPr/>
        </p:nvSpPr>
        <p:spPr>
          <a:xfrm>
            <a:off x="3725648" y="669457"/>
            <a:ext cx="83180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200" b="1" u="none" strike="noStrike"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Experimentați confortul tehnologiei MagSafe pentru o încărcare rapidă și fiabilă</a:t>
            </a:r>
            <a:endParaRPr lang="ro-RO" sz="3200" b="1">
              <a:latin typeface="DIN Pro Bold" panose="020B0504020101020102" pitchFamily="34" charset="0"/>
              <a:cs typeface="DIN Pro Bold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681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704868-4E4C-704B-8A26-9A920BB826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08" y="0"/>
            <a:ext cx="12186580" cy="6857997"/>
          </a:xfrm>
          <a:prstGeom prst="rect">
            <a:avLst/>
          </a:prstGeom>
        </p:spPr>
      </p:pic>
      <p:pic>
        <p:nvPicPr>
          <p:cNvPr id="4" name="Picture 3" descr="Text, logo&#10;&#10;Description automatically generated">
            <a:extLst>
              <a:ext uri="{FF2B5EF4-FFF2-40B4-BE49-F238E27FC236}">
                <a16:creationId xmlns:a16="http://schemas.microsoft.com/office/drawing/2014/main" id="{70C52233-9F06-7233-FDDB-542C5BA60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2" y="85032"/>
            <a:ext cx="1980000" cy="650052"/>
          </a:xfrm>
          <a:prstGeom prst="rect">
            <a:avLst/>
          </a:prstGeom>
        </p:spPr>
      </p:pic>
      <p:pic>
        <p:nvPicPr>
          <p:cNvPr id="6" name="Picture 5" descr="A picture containing circle, clock, electronics, screenshot&#10;&#10;Description automatically generated">
            <a:extLst>
              <a:ext uri="{FF2B5EF4-FFF2-40B4-BE49-F238E27FC236}">
                <a16:creationId xmlns:a16="http://schemas.microsoft.com/office/drawing/2014/main" id="{203F0FA6-1E1C-5FEF-8F29-CEEB022456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969"/>
          <a:stretch/>
        </p:blipFill>
        <p:spPr>
          <a:xfrm>
            <a:off x="0" y="202720"/>
            <a:ext cx="7921334" cy="6656400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sx="1000" sy="1000" algn="ctr" rotWithShape="0">
              <a:srgbClr val="000000"/>
            </a:outerShdw>
            <a:reflection endPos="0" dist="50800" dir="5400000" sy="-100000" algn="bl" rotWithShape="0"/>
            <a:softEdge rad="0"/>
          </a:effectLst>
          <a:scene3d>
            <a:camera prst="orthographicFront"/>
            <a:lightRig rig="threePt" dir="t"/>
          </a:scene3d>
          <a:sp3d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1A4FDC-2609-9289-4CD2-84B243F642C5}"/>
              </a:ext>
            </a:extLst>
          </p:cNvPr>
          <p:cNvSpPr txBox="1"/>
          <p:nvPr/>
        </p:nvSpPr>
        <p:spPr>
          <a:xfrm>
            <a:off x="6779419" y="843535"/>
            <a:ext cx="5222614" cy="16272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u="none" strike="noStrike" dirty="0" err="1"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Încarcă-ți</a:t>
            </a:r>
            <a:r>
              <a:rPr lang="en-US" sz="2000" u="none" strike="noStrike" dirty="0"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iPhone-</a:t>
            </a:r>
            <a:r>
              <a:rPr lang="en-US" sz="2000" u="none" strike="noStrike" dirty="0" err="1"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ul</a:t>
            </a:r>
            <a:r>
              <a:rPr lang="en-US" sz="2000" u="none" strike="noStrike" dirty="0"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</a:t>
            </a:r>
            <a:r>
              <a:rPr lang="en-US" sz="2000" dirty="0" err="1">
                <a:latin typeface="DIN Pro Medium" panose="020B0504020101020102" pitchFamily="34" charset="0"/>
                <a:cs typeface="DIN Pro Medium" panose="020B0504020101020102" pitchFamily="34" charset="0"/>
              </a:rPr>
              <a:t>folosind</a:t>
            </a:r>
            <a:r>
              <a:rPr lang="en-US" sz="2000" dirty="0">
                <a:latin typeface="DIN Pro Medium" panose="020B0504020101020102" pitchFamily="34" charset="0"/>
                <a:cs typeface="DIN Pro Medium" panose="020B0504020101020102" pitchFamily="34" charset="0"/>
              </a:rPr>
              <a:t> </a:t>
            </a:r>
            <a:r>
              <a:rPr lang="en-US" sz="2000" dirty="0" err="1">
                <a:latin typeface="DIN Pro Medium" panose="020B0504020101020102" pitchFamily="34" charset="0"/>
                <a:cs typeface="DIN Pro Medium" panose="020B0504020101020102" pitchFamily="34" charset="0"/>
              </a:rPr>
              <a:t>una</a:t>
            </a:r>
            <a:r>
              <a:rPr lang="en-US" sz="2000" dirty="0">
                <a:latin typeface="DIN Pro Medium" panose="020B0504020101020102" pitchFamily="34" charset="0"/>
                <a:cs typeface="DIN Pro Medium" panose="020B0504020101020102" pitchFamily="34" charset="0"/>
              </a:rPr>
              <a:t> din </a:t>
            </a:r>
            <a:r>
              <a:rPr lang="en-US" sz="2000" dirty="0" err="1">
                <a:latin typeface="DIN Pro Medium" panose="020B0504020101020102" pitchFamily="34" charset="0"/>
                <a:cs typeface="DIN Pro Medium" panose="020B0504020101020102" pitchFamily="34" charset="0"/>
              </a:rPr>
              <a:t>cele</a:t>
            </a:r>
            <a:r>
              <a:rPr lang="en-US" sz="2000" dirty="0">
                <a:latin typeface="DIN Pro Medium" panose="020B0504020101020102" pitchFamily="34" charset="0"/>
                <a:cs typeface="DIN Pro Medium" panose="020B0504020101020102" pitchFamily="34" charset="0"/>
              </a:rPr>
              <a:t> 2 </a:t>
            </a:r>
            <a:r>
              <a:rPr lang="en-US" sz="2000" dirty="0" err="1">
                <a:latin typeface="DIN Pro Medium" panose="020B0504020101020102" pitchFamily="34" charset="0"/>
                <a:cs typeface="DIN Pro Medium" panose="020B0504020101020102" pitchFamily="34" charset="0"/>
              </a:rPr>
              <a:t>poziții</a:t>
            </a:r>
            <a:r>
              <a:rPr lang="en-US" sz="2000" dirty="0">
                <a:latin typeface="DIN Pro Medium" panose="020B0504020101020102" pitchFamily="34" charset="0"/>
                <a:cs typeface="DIN Pro Medium" panose="020B0504020101020102" pitchFamily="34" charset="0"/>
              </a:rPr>
              <a:t> de </a:t>
            </a:r>
            <a:r>
              <a:rPr lang="en-US" sz="2000" dirty="0" err="1">
                <a:latin typeface="DIN Pro Medium" panose="020B0504020101020102" pitchFamily="34" charset="0"/>
                <a:cs typeface="DIN Pro Medium" panose="020B0504020101020102" pitchFamily="34" charset="0"/>
              </a:rPr>
              <a:t>încărcare</a:t>
            </a:r>
            <a:r>
              <a:rPr lang="en-US" sz="2000" dirty="0">
                <a:latin typeface="DIN Pro Medium" panose="020B0504020101020102" pitchFamily="34" charset="0"/>
                <a:cs typeface="DIN Pro Medium" panose="020B0504020101020102" pitchFamily="34" charset="0"/>
              </a:rPr>
              <a:t> </a:t>
            </a:r>
            <a:r>
              <a:rPr lang="en-US" sz="2000" u="none" strike="noStrike" dirty="0"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- </a:t>
            </a:r>
            <a:r>
              <a:rPr lang="en-US" sz="2000" u="none" strike="noStrike" dirty="0" err="1"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peisaj</a:t>
            </a:r>
            <a:r>
              <a:rPr lang="en-US" sz="2000" u="none" strike="noStrike" dirty="0"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</a:t>
            </a:r>
            <a:r>
              <a:rPr lang="en-US" sz="2000" u="none" strike="noStrike" dirty="0" err="1"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sau</a:t>
            </a:r>
            <a:r>
              <a:rPr lang="en-US" sz="2000" u="none" strike="noStrike" dirty="0"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</a:t>
            </a:r>
            <a:r>
              <a:rPr lang="en-US" sz="2000" u="none" strike="noStrike" dirty="0" err="1"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portret</a:t>
            </a:r>
            <a:endParaRPr lang="en-US" sz="2000" dirty="0">
              <a:latin typeface="DIN Pro Medium" panose="020B0504020101020102" pitchFamily="34" charset="0"/>
              <a:cs typeface="DIN Pro Medium" panose="020B0504020101020102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u="none" strike="noStrike" dirty="0">
              <a:effectLst/>
              <a:latin typeface="DIN Pro Medium" panose="020B0504020101020102" pitchFamily="34" charset="0"/>
              <a:cs typeface="DIN Pro Medium" panose="020B0504020101020102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u="none" strike="noStrike" dirty="0" err="1"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Unghi</a:t>
            </a:r>
            <a:r>
              <a:rPr lang="en-US" sz="2000" u="none" strike="noStrike" dirty="0"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</a:t>
            </a:r>
            <a:r>
              <a:rPr lang="en-US" sz="2000" u="none" strike="noStrike" dirty="0" err="1"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reglabil</a:t>
            </a:r>
            <a:r>
              <a:rPr lang="en-US" sz="2000" u="none" strike="noStrike" dirty="0"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de 15° </a:t>
            </a:r>
            <a:r>
              <a:rPr lang="en-US" sz="2000" dirty="0" err="1">
                <a:latin typeface="DIN Pro Medium" panose="020B0504020101020102" pitchFamily="34" charset="0"/>
                <a:cs typeface="DIN Pro Medium" panose="020B0504020101020102" pitchFamily="34" charset="0"/>
              </a:rPr>
              <a:t>ce</a:t>
            </a:r>
            <a:r>
              <a:rPr lang="en-US" sz="2000" u="none" strike="noStrike" dirty="0"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</a:t>
            </a:r>
            <a:r>
              <a:rPr lang="en-US" sz="2000" u="none" strike="noStrike" dirty="0" err="1"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permite</a:t>
            </a:r>
            <a:r>
              <a:rPr lang="en-US" sz="2000" u="none" strike="noStrike" dirty="0"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</a:t>
            </a:r>
            <a:r>
              <a:rPr lang="en-US" sz="2000" u="none" strike="noStrike" dirty="0" err="1"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găsirea</a:t>
            </a:r>
            <a:r>
              <a:rPr lang="en-US" sz="2000" u="none" strike="noStrike" dirty="0"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</a:t>
            </a:r>
            <a:r>
              <a:rPr lang="en-US" sz="2000" u="none" strike="noStrike" dirty="0" err="1"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unghiului</a:t>
            </a:r>
            <a:r>
              <a:rPr lang="en-US" sz="2000" u="none" strike="noStrike" dirty="0"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perfect de </a:t>
            </a:r>
            <a:r>
              <a:rPr lang="en-US" sz="2000" u="none" strike="noStrike" dirty="0" err="1"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vizualizare</a:t>
            </a:r>
            <a:endParaRPr lang="en-US" sz="2000" u="none" strike="noStrike" dirty="0">
              <a:effectLst/>
              <a:latin typeface="DIN Pro Medium" panose="020B0504020101020102" pitchFamily="34" charset="0"/>
              <a:cs typeface="DIN Pro Medium" panose="020B0504020101020102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E5F7B0-BC47-EE64-65B5-F06E16D63000}"/>
              </a:ext>
            </a:extLst>
          </p:cNvPr>
          <p:cNvSpPr txBox="1"/>
          <p:nvPr/>
        </p:nvSpPr>
        <p:spPr>
          <a:xfrm>
            <a:off x="7094482" y="177952"/>
            <a:ext cx="5063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Versatil</a:t>
            </a:r>
            <a:r>
              <a:rPr lang="en-US" sz="3200" b="1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 </a:t>
            </a:r>
            <a:r>
              <a:rPr lang="en-US" sz="3200" b="1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si</a:t>
            </a:r>
            <a:r>
              <a:rPr lang="en-US" sz="3200" b="1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 </a:t>
            </a:r>
            <a:r>
              <a:rPr lang="en-US" sz="3200" b="1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ajustabil</a:t>
            </a:r>
            <a:endParaRPr lang="en-US" sz="3200" b="1" u="none" strike="noStrike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DIN Pro Bold" panose="020B0504020101020102" pitchFamily="34" charset="0"/>
              <a:cs typeface="DIN Pro Bold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852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704868-4E4C-704B-8A26-9A920BB826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74" r="1574"/>
          <a:stretch/>
        </p:blipFill>
        <p:spPr>
          <a:xfrm>
            <a:off x="1" y="0"/>
            <a:ext cx="12192000" cy="7084088"/>
          </a:xfrm>
          <a:prstGeom prst="rect">
            <a:avLst/>
          </a:prstGeom>
        </p:spPr>
      </p:pic>
      <p:pic>
        <p:nvPicPr>
          <p:cNvPr id="4" name="Picture 3" descr="Text, logo&#10;&#10;Description automatically generated">
            <a:extLst>
              <a:ext uri="{FF2B5EF4-FFF2-40B4-BE49-F238E27FC236}">
                <a16:creationId xmlns:a16="http://schemas.microsoft.com/office/drawing/2014/main" id="{2F109AF0-56E9-7EFD-0FFA-7AAA73951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2" y="85032"/>
            <a:ext cx="1980000" cy="6500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F4F76E-C535-58EA-76E6-00CDDD92B436}"/>
              </a:ext>
            </a:extLst>
          </p:cNvPr>
          <p:cNvSpPr txBox="1"/>
          <p:nvPr/>
        </p:nvSpPr>
        <p:spPr>
          <a:xfrm>
            <a:off x="792734" y="2830799"/>
            <a:ext cx="6730864" cy="3477875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Un design modern </a:t>
            </a:r>
            <a:r>
              <a:rPr lang="en-US" sz="2000" u="none" strike="noStrike" dirty="0" err="1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și</a:t>
            </a: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minimalist </a:t>
            </a:r>
            <a:r>
              <a:rPr lang="en-US" sz="2000" u="none" strike="noStrike" dirty="0" err="1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ce</a:t>
            </a: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</a:t>
            </a:r>
            <a:r>
              <a:rPr lang="en-US" sz="2000" u="none" strike="noStrike" dirty="0" err="1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adaugă</a:t>
            </a: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o </a:t>
            </a:r>
            <a:r>
              <a:rPr lang="en-US" sz="2000" u="none" strike="noStrike" dirty="0" err="1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notă</a:t>
            </a: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de </a:t>
            </a:r>
            <a:r>
              <a:rPr lang="en-US" sz="2000" u="none" strike="noStrike" dirty="0" err="1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eleganță</a:t>
            </a: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</a:t>
            </a:r>
            <a:r>
              <a:rPr lang="en-US" sz="2000" u="none" strike="noStrike" dirty="0" err="1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oricărui</a:t>
            </a: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</a:t>
            </a:r>
            <a:r>
              <a:rPr lang="en-US" sz="2000" u="none" strike="noStrike" dirty="0" err="1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mediu</a:t>
            </a:r>
            <a:endParaRPr lang="en-US" sz="2000" u="none" strike="noStrike" dirty="0">
              <a:solidFill>
                <a:schemeClr val="bg1"/>
              </a:solidFill>
              <a:effectLst/>
              <a:latin typeface="DIN Pro Medium" panose="020B0504020101020102" pitchFamily="34" charset="0"/>
              <a:cs typeface="DIN Pro Medium" panose="020B0504020101020102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u="none" strike="noStrike" dirty="0">
              <a:solidFill>
                <a:schemeClr val="bg1"/>
              </a:solidFill>
              <a:effectLst/>
              <a:latin typeface="DIN Pro Medium" panose="020B0504020101020102" pitchFamily="34" charset="0"/>
              <a:cs typeface="DIN Pro Medium" panose="020B0504020101020102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O </a:t>
            </a:r>
            <a:r>
              <a:rPr lang="en-US" sz="2000" u="none" strike="noStrike" dirty="0" err="1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formă</a:t>
            </a: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</a:t>
            </a:r>
            <a:r>
              <a:rPr lang="en-US" sz="2000" u="none" strike="noStrike" dirty="0" err="1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elegantă</a:t>
            </a: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</a:t>
            </a:r>
            <a:r>
              <a:rPr lang="en-US" sz="2000" u="none" strike="noStrike" dirty="0" err="1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și</a:t>
            </a: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</a:t>
            </a:r>
            <a:r>
              <a:rPr lang="en-US" sz="2000" u="none" strike="noStrike" dirty="0" err="1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compactă</a:t>
            </a: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</a:t>
            </a:r>
            <a:r>
              <a:rPr lang="en-US" sz="2000" u="none" strike="noStrike" dirty="0" err="1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ce</a:t>
            </a: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nu </a:t>
            </a:r>
            <a:r>
              <a:rPr lang="en-US" sz="2000" u="none" strike="noStrike" dirty="0" err="1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încarcă</a:t>
            </a: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</a:t>
            </a:r>
            <a:r>
              <a:rPr lang="en-US" sz="2000" u="none" strike="noStrike" dirty="0" err="1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spațiul</a:t>
            </a: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</a:t>
            </a:r>
            <a:r>
              <a:rPr lang="en-US" sz="2000" u="none" strike="noStrike" dirty="0" err="1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tău</a:t>
            </a:r>
            <a:endParaRPr lang="en-US" sz="2000" u="none" strike="noStrike" dirty="0">
              <a:solidFill>
                <a:schemeClr val="bg1"/>
              </a:solidFill>
              <a:effectLst/>
              <a:latin typeface="DIN Pro Medium" panose="020B0504020101020102" pitchFamily="34" charset="0"/>
              <a:cs typeface="DIN Pro Medium" panose="020B0504020101020102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u="none" strike="noStrike" dirty="0">
              <a:solidFill>
                <a:schemeClr val="bg1"/>
              </a:solidFill>
              <a:effectLst/>
              <a:latin typeface="DIN Pro Medium" panose="020B0504020101020102" pitchFamily="34" charset="0"/>
              <a:cs typeface="DIN Pro Medium" panose="020B0504020101020102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Se </a:t>
            </a:r>
            <a:r>
              <a:rPr lang="en-US" sz="2000" u="none" strike="noStrike" dirty="0" err="1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integrează</a:t>
            </a: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perfect </a:t>
            </a:r>
            <a:r>
              <a:rPr lang="en-US" sz="2000" u="none" strike="noStrike" dirty="0" err="1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în</a:t>
            </a: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diverse </a:t>
            </a:r>
            <a:r>
              <a:rPr lang="en-US" sz="2000" u="none" strike="noStrike" dirty="0" err="1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locuri</a:t>
            </a: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, </a:t>
            </a:r>
            <a:r>
              <a:rPr lang="en-US" sz="2000" u="none" strike="noStrike" dirty="0" err="1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inclusiv</a:t>
            </a: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pe </a:t>
            </a:r>
            <a:r>
              <a:rPr lang="en-US" sz="2000" u="none" strike="noStrike" dirty="0" err="1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birouri</a:t>
            </a: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, pe </a:t>
            </a:r>
            <a:r>
              <a:rPr lang="en-US" sz="2000" u="none" strike="noStrike" dirty="0" err="1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noptiere</a:t>
            </a: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DIN Pro Medium" panose="020B0504020101020102" pitchFamily="34" charset="0"/>
                <a:cs typeface="DIN Pro Medium" panose="020B0504020101020102" pitchFamily="34" charset="0"/>
              </a:rPr>
              <a:t>sau</a:t>
            </a: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DIN Pro Medium" panose="020B0504020101020102" pitchFamily="34" charset="0"/>
                <a:cs typeface="DIN Pro Medium" panose="020B0504020101020102" pitchFamily="34" charset="0"/>
              </a:rPr>
              <a:t>alte</a:t>
            </a: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</a:t>
            </a:r>
            <a:r>
              <a:rPr lang="en-US" sz="2000" u="none" strike="noStrike" dirty="0" err="1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spații</a:t>
            </a: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de </a:t>
            </a:r>
            <a:r>
              <a:rPr lang="en-US" sz="2000" u="none" strike="noStrike" dirty="0" err="1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locuit</a:t>
            </a:r>
            <a:endParaRPr lang="en-US" sz="2000" u="none" strike="noStrike" dirty="0">
              <a:solidFill>
                <a:schemeClr val="bg1"/>
              </a:solidFill>
              <a:effectLst/>
              <a:latin typeface="DIN Pro Medium" panose="020B0504020101020102" pitchFamily="34" charset="0"/>
              <a:cs typeface="DIN Pro Medium" panose="020B0504020101020102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u="none" strike="noStrike" dirty="0">
              <a:solidFill>
                <a:schemeClr val="bg1"/>
              </a:solidFill>
              <a:effectLst/>
              <a:latin typeface="DIN Pro Medium" panose="020B0504020101020102" pitchFamily="34" charset="0"/>
              <a:cs typeface="DIN Pro Medium" panose="020B0504020101020102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Un design </a:t>
            </a:r>
            <a:r>
              <a:rPr lang="en-US" sz="2000" u="none" strike="noStrike" dirty="0" err="1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estetic</a:t>
            </a: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</a:t>
            </a:r>
            <a:r>
              <a:rPr lang="en-US" sz="2000" u="none" strike="noStrike" dirty="0" err="1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plăcut</a:t>
            </a: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</a:t>
            </a:r>
            <a:r>
              <a:rPr lang="en-US" sz="2000" u="none" strike="noStrike" dirty="0" err="1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ce</a:t>
            </a: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</a:t>
            </a:r>
            <a:r>
              <a:rPr lang="en-US" sz="2000" u="none" strike="noStrike" dirty="0" err="1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completează</a:t>
            </a: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</a:t>
            </a:r>
            <a:r>
              <a:rPr lang="en-US" sz="2000" u="none" strike="noStrike" dirty="0" err="1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stilul</a:t>
            </a:r>
            <a:r>
              <a:rPr lang="en-US" sz="2000" dirty="0">
                <a:solidFill>
                  <a:schemeClr val="bg1"/>
                </a:solidFill>
                <a:latin typeface="DIN Pro Medium" panose="020B0504020101020102" pitchFamily="34" charset="0"/>
                <a:cs typeface="DIN Pro Medium" panose="020B0504020101020102" pitchFamily="34" charset="0"/>
              </a:rPr>
              <a:t> </a:t>
            </a: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personal </a:t>
            </a:r>
            <a:r>
              <a:rPr lang="en-US" sz="2000" u="none" strike="noStrike" dirty="0" err="1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și</a:t>
            </a: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</a:t>
            </a:r>
            <a:r>
              <a:rPr lang="en-US" sz="2000" u="none" strike="noStrike" dirty="0" err="1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îmbunătățește</a:t>
            </a: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</a:t>
            </a:r>
            <a:r>
              <a:rPr lang="en-US" sz="2000" u="none" strike="noStrike" dirty="0" err="1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întregul</a:t>
            </a: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</a:t>
            </a:r>
            <a:r>
              <a:rPr lang="en-US" sz="2000" u="none" strike="noStrike" dirty="0" err="1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mediu</a:t>
            </a:r>
            <a:r>
              <a:rPr lang="en-US" sz="2000" u="none" strike="noStrike" dirty="0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 </a:t>
            </a:r>
            <a:r>
              <a:rPr lang="en-US" sz="2000" u="none" strike="noStrike" dirty="0" err="1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înconjurător</a:t>
            </a:r>
            <a:endParaRPr lang="en-US" sz="2000" dirty="0">
              <a:solidFill>
                <a:schemeClr val="bg1"/>
              </a:solidFill>
              <a:latin typeface="DIN Pro Medium" panose="020B0504020101020102" pitchFamily="34" charset="0"/>
              <a:cs typeface="DIN Pro Medium" panose="020B0504020101020102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EC167F-50D7-7F84-E2F3-C6C5D5DAC7F8}"/>
              </a:ext>
            </a:extLst>
          </p:cNvPr>
          <p:cNvSpPr txBox="1"/>
          <p:nvPr/>
        </p:nvSpPr>
        <p:spPr>
          <a:xfrm>
            <a:off x="792734" y="1305888"/>
            <a:ext cx="6730864" cy="954000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u="none" strike="noStrike" dirty="0">
                <a:solidFill>
                  <a:schemeClr val="bg1"/>
                </a:solidFill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Un design </a:t>
            </a:r>
            <a:r>
              <a:rPr lang="en-US" sz="2800" b="1" u="none" strike="noStrike" dirty="0" err="1">
                <a:solidFill>
                  <a:schemeClr val="bg1"/>
                </a:solidFill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ce</a:t>
            </a:r>
            <a:r>
              <a:rPr lang="en-US" sz="2800" b="1" u="none" strike="noStrike" dirty="0">
                <a:solidFill>
                  <a:schemeClr val="bg1"/>
                </a:solidFill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 se </a:t>
            </a:r>
            <a:r>
              <a:rPr lang="en-US" sz="2800" b="1" u="none" strike="noStrike" dirty="0" err="1">
                <a:solidFill>
                  <a:schemeClr val="bg1"/>
                </a:solidFill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integrează</a:t>
            </a:r>
            <a:r>
              <a:rPr lang="en-US" sz="2800" b="1" u="none" strike="noStrike" dirty="0">
                <a:solidFill>
                  <a:schemeClr val="bg1"/>
                </a:solidFill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 perfect </a:t>
            </a:r>
            <a:r>
              <a:rPr lang="en-US" sz="2800" b="1" u="none" strike="noStrike" dirty="0" err="1">
                <a:solidFill>
                  <a:schemeClr val="bg1"/>
                </a:solidFill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în</a:t>
            </a:r>
            <a:r>
              <a:rPr lang="en-US" sz="2800" b="1" u="none" strike="noStrike" dirty="0">
                <a:solidFill>
                  <a:schemeClr val="bg1"/>
                </a:solidFill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 </a:t>
            </a:r>
            <a:r>
              <a:rPr lang="en-US" sz="2800" b="1" u="none" strike="noStrike" dirty="0" err="1">
                <a:solidFill>
                  <a:schemeClr val="bg1"/>
                </a:solidFill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spațiul</a:t>
            </a:r>
            <a:r>
              <a:rPr lang="en-US" sz="2800" b="1" u="none" strike="noStrike" dirty="0">
                <a:solidFill>
                  <a:schemeClr val="bg1"/>
                </a:solidFill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 </a:t>
            </a:r>
            <a:r>
              <a:rPr lang="en-US" sz="2800" b="1" u="none" strike="noStrike" dirty="0" err="1">
                <a:solidFill>
                  <a:schemeClr val="bg1"/>
                </a:solidFill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tău</a:t>
            </a:r>
            <a:endParaRPr lang="ro-RO" sz="2800" b="1" dirty="0">
              <a:solidFill>
                <a:schemeClr val="bg1"/>
              </a:solidFill>
              <a:latin typeface="DIN Pro Bold" panose="020B0504020101020102" pitchFamily="34" charset="0"/>
              <a:cs typeface="DIN Pro Bold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881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704868-4E4C-704B-8A26-9A920BB826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08" y="0"/>
            <a:ext cx="12186580" cy="6857998"/>
          </a:xfrm>
          <a:prstGeom prst="rect">
            <a:avLst/>
          </a:prstGeom>
        </p:spPr>
      </p:pic>
      <p:pic>
        <p:nvPicPr>
          <p:cNvPr id="4" name="Picture 3" descr="Text, logo&#10;&#10;Description automatically generated">
            <a:extLst>
              <a:ext uri="{FF2B5EF4-FFF2-40B4-BE49-F238E27FC236}">
                <a16:creationId xmlns:a16="http://schemas.microsoft.com/office/drawing/2014/main" id="{70C52233-9F06-7233-FDDB-542C5BA60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2" y="85032"/>
            <a:ext cx="1980000" cy="6500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E5F7B0-BC47-EE64-65B5-F06E16D63000}"/>
              </a:ext>
            </a:extLst>
          </p:cNvPr>
          <p:cNvSpPr txBox="1"/>
          <p:nvPr/>
        </p:nvSpPr>
        <p:spPr>
          <a:xfrm>
            <a:off x="5097518" y="3718551"/>
            <a:ext cx="6589986" cy="1938992"/>
          </a:xfrm>
          <a:prstGeom prst="rect">
            <a:avLst/>
          </a:prstGeom>
          <a:solidFill>
            <a:schemeClr val="tx1">
              <a:alpha val="43855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o-RO" sz="2000" u="none" strike="noStrike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Protecții integrate pentru siguranță: împotriva supratensiunii, controlul temperaturii și detectarea obiectelor străine.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o-RO" sz="2000" u="none" strike="noStrike">
              <a:solidFill>
                <a:schemeClr val="bg1"/>
              </a:solidFill>
              <a:effectLst/>
              <a:latin typeface="DIN Pro Medium" panose="020B0504020101020102" pitchFamily="34" charset="0"/>
              <a:cs typeface="DIN Pro Medium" panose="020B0504020101020102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o-RO" sz="2000" u="none" strike="noStrike">
                <a:solidFill>
                  <a:schemeClr val="bg1"/>
                </a:solidFill>
                <a:effectLst/>
                <a:latin typeface="DIN Pro Medium" panose="020B0504020101020102" pitchFamily="34" charset="0"/>
                <a:cs typeface="DIN Pro Medium" panose="020B0504020101020102" pitchFamily="34" charset="0"/>
              </a:rPr>
              <a:t>Compatibil cu modelele iPhone 12 sau mai noi, AirPods 2/3/Pro și Apple Watch 1-8.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FB2AA0-FE27-29B2-6838-A51751B4C4E0}"/>
              </a:ext>
            </a:extLst>
          </p:cNvPr>
          <p:cNvSpPr txBox="1"/>
          <p:nvPr/>
        </p:nvSpPr>
        <p:spPr>
          <a:xfrm>
            <a:off x="582238" y="1739067"/>
            <a:ext cx="5367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200" b="1" u="none" strike="noStrike">
                <a:solidFill>
                  <a:schemeClr val="bg1"/>
                </a:solidFill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Siguranță și </a:t>
            </a:r>
            <a:r>
              <a:rPr lang="ro-RO" sz="3200" b="1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C</a:t>
            </a:r>
            <a:r>
              <a:rPr lang="ro-RO" sz="3200" b="1" u="none" strike="noStrike">
                <a:solidFill>
                  <a:schemeClr val="bg1"/>
                </a:solidFill>
                <a:effectLst/>
                <a:latin typeface="DIN Pro Bold" panose="020B0504020101020102" pitchFamily="34" charset="0"/>
                <a:cs typeface="DIN Pro Bold" panose="020B0504020101020102" pitchFamily="34" charset="0"/>
              </a:rPr>
              <a:t>ompatibilitate</a:t>
            </a:r>
            <a:endParaRPr lang="ro-RO" sz="3200" b="1">
              <a:solidFill>
                <a:schemeClr val="bg1"/>
              </a:solidFill>
              <a:latin typeface="DIN Pro Bold" panose="020B0504020101020102" pitchFamily="34" charset="0"/>
              <a:cs typeface="DIN Pro Bold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372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Text, logo&#10;&#10;Description automatically generated">
            <a:extLst>
              <a:ext uri="{FF2B5EF4-FFF2-40B4-BE49-F238E27FC236}">
                <a16:creationId xmlns:a16="http://schemas.microsoft.com/office/drawing/2014/main" id="{134F98A6-9199-5234-8831-D35C78FEE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2" y="85032"/>
            <a:ext cx="1980000" cy="650052"/>
          </a:xfrm>
          <a:prstGeom prst="rect">
            <a:avLst/>
          </a:prstGeom>
        </p:spPr>
      </p:pic>
      <p:pic>
        <p:nvPicPr>
          <p:cNvPr id="8" name="Picture 7" descr="A picture containing mobile phone, gadget, headphones, electronic device&#10;&#10;Description automatically generated">
            <a:extLst>
              <a:ext uri="{FF2B5EF4-FFF2-40B4-BE49-F238E27FC236}">
                <a16:creationId xmlns:a16="http://schemas.microsoft.com/office/drawing/2014/main" id="{693885CF-EF84-D35B-8170-3C979B2AD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201" y="292203"/>
            <a:ext cx="1400315" cy="2520000"/>
          </a:xfrm>
          <a:prstGeom prst="rect">
            <a:avLst/>
          </a:prstGeom>
        </p:spPr>
      </p:pic>
      <p:pic>
        <p:nvPicPr>
          <p:cNvPr id="10" name="Picture 9" descr="A smart watch and a smartwatch on a stand&#10;&#10;Description automatically generated with low confidence">
            <a:extLst>
              <a:ext uri="{FF2B5EF4-FFF2-40B4-BE49-F238E27FC236}">
                <a16:creationId xmlns:a16="http://schemas.microsoft.com/office/drawing/2014/main" id="{488E568F-49D9-B4DD-CF42-C7EC3F2A2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8205" y="1552203"/>
            <a:ext cx="1741845" cy="2520000"/>
          </a:xfrm>
          <a:prstGeom prst="rect">
            <a:avLst/>
          </a:prstGeom>
        </p:spPr>
      </p:pic>
      <p:pic>
        <p:nvPicPr>
          <p:cNvPr id="12" name="Picture 11" descr="A picture containing electronic device, mobile phone, gadget, smartphone&#10;&#10;Description automatically generated">
            <a:extLst>
              <a:ext uri="{FF2B5EF4-FFF2-40B4-BE49-F238E27FC236}">
                <a16:creationId xmlns:a16="http://schemas.microsoft.com/office/drawing/2014/main" id="{0E749622-3096-FC54-D753-967D9D89EB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8767" y="189000"/>
            <a:ext cx="1590425" cy="2520000"/>
          </a:xfrm>
          <a:prstGeom prst="rect">
            <a:avLst/>
          </a:prstGeom>
        </p:spPr>
      </p:pic>
      <p:pic>
        <p:nvPicPr>
          <p:cNvPr id="14" name="Picture 13" descr="A picture containing lamp&#10;&#10;Description automatically generated">
            <a:extLst>
              <a:ext uri="{FF2B5EF4-FFF2-40B4-BE49-F238E27FC236}">
                <a16:creationId xmlns:a16="http://schemas.microsoft.com/office/drawing/2014/main" id="{314ADD55-5D65-EDC4-D9F5-B19005E290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291" y="4149000"/>
            <a:ext cx="1972137" cy="2520000"/>
          </a:xfrm>
          <a:prstGeom prst="rect">
            <a:avLst/>
          </a:prstGeom>
        </p:spPr>
      </p:pic>
      <p:pic>
        <p:nvPicPr>
          <p:cNvPr id="16" name="Picture 15" descr="A picture containing circle, design&#10;&#10;Description automatically generated">
            <a:extLst>
              <a:ext uri="{FF2B5EF4-FFF2-40B4-BE49-F238E27FC236}">
                <a16:creationId xmlns:a16="http://schemas.microsoft.com/office/drawing/2014/main" id="{3FD49387-25EC-4F88-9C34-443CE49525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5957" y="4149000"/>
            <a:ext cx="1963235" cy="25200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EAA5FA6-0D23-9491-12B9-5477159F4F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436882"/>
              </p:ext>
            </p:extLst>
          </p:nvPr>
        </p:nvGraphicFramePr>
        <p:xfrm>
          <a:off x="437804" y="963391"/>
          <a:ext cx="5532906" cy="54571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39528">
                  <a:extLst>
                    <a:ext uri="{9D8B030D-6E8A-4147-A177-3AD203B41FA5}">
                      <a16:colId xmlns:a16="http://schemas.microsoft.com/office/drawing/2014/main" val="3218641360"/>
                    </a:ext>
                  </a:extLst>
                </a:gridCol>
                <a:gridCol w="3393378">
                  <a:extLst>
                    <a:ext uri="{9D8B030D-6E8A-4147-A177-3AD203B41FA5}">
                      <a16:colId xmlns:a16="http://schemas.microsoft.com/office/drawing/2014/main" val="4168101665"/>
                    </a:ext>
                  </a:extLst>
                </a:gridCol>
              </a:tblGrid>
              <a:tr h="14209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Specificatii</a:t>
                      </a: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tehnice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DIN Pro Bold" panose="020B0504020101020102" pitchFamily="34" charset="0"/>
                        <a:cs typeface="DIN Pro Bold" panose="020B0504020101020102" pitchFamily="34" charset="0"/>
                      </a:endParaRPr>
                    </a:p>
                  </a:txBody>
                  <a:tcPr marL="6661" marR="6661" marT="6661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2014327"/>
                  </a:ext>
                </a:extLst>
              </a:tr>
              <a:tr h="1332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Intrare: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PD 9V/3 A , 12V/2.5, 15V/2A , 30W Max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9848334"/>
                  </a:ext>
                </a:extLst>
              </a:tr>
              <a:tr h="1332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Port intrare: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Type-C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7339896"/>
                  </a:ext>
                </a:extLst>
              </a:tr>
              <a:tr h="1332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Iesire iPhone: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MagSafe 15W(Max), 10W, 7.5W, 5W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522650"/>
                  </a:ext>
                </a:extLst>
              </a:tr>
              <a:tr h="1332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Iesire Airpods 2/3/Pro: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5W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9060414"/>
                  </a:ext>
                </a:extLst>
              </a:tr>
              <a:tr h="1332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Iesire Apple Watch: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2.5W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258171"/>
                  </a:ext>
                </a:extLst>
              </a:tr>
              <a:tr h="1332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Iesire totala: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22.5W (Max)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8986430"/>
                  </a:ext>
                </a:extLst>
              </a:tr>
              <a:tr h="1332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Cablu: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Type-C to Type-C, 3A - 1.8 metri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0311625"/>
                  </a:ext>
                </a:extLst>
              </a:tr>
              <a:tr h="1332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Incarcator AC: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PD 30W Type-C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2631603"/>
                  </a:ext>
                </a:extLst>
              </a:tr>
              <a:tr h="1420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Pozitionare iPhone: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Portret sau peisaj, ajustare unghi 15°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2029208"/>
                  </a:ext>
                </a:extLst>
              </a:tr>
              <a:tr h="1332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Material: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PC + ABS + Metal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0437943"/>
                  </a:ext>
                </a:extLst>
              </a:tr>
              <a:tr h="532871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Compatibilitate incarcare wireless: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Incarcare rapida MagSafe pana la 15W pentru iPhone 14/ 14 Plus/ 14 Pro/ 14 Pro Max/ iPhone 13 mini/ 13/ 13 Pro/ 13 Pro Max/ iPhone 12 mini/ 12/ 12 Pro/ 12 Pro Max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5961287"/>
                  </a:ext>
                </a:extLst>
              </a:tr>
              <a:tr h="241124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Incarcare 5W pentru AirPods 2/3/Pro si alte casti TWS compatibile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890531"/>
                  </a:ext>
                </a:extLst>
              </a:tr>
              <a:tr h="241124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Incarcare 2.5W pentru Apple Watch 1/2/3/4/5/6/SE/7/8/Ultra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6141692"/>
                  </a:ext>
                </a:extLst>
              </a:tr>
              <a:tr h="2411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Protectii de siguranta: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Supratensiune, controlul temperaturii si detectare obiecte straine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0924266"/>
                  </a:ext>
                </a:extLst>
              </a:tr>
              <a:tr h="1332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Culoare: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Alb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9628533"/>
                  </a:ext>
                </a:extLst>
              </a:tr>
              <a:tr h="1332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Dimensiuni produs: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109 x 159 x 125mm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5540308"/>
                  </a:ext>
                </a:extLst>
              </a:tr>
              <a:tr h="1332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Greutate produs: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330g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0305223"/>
                  </a:ext>
                </a:extLst>
              </a:tr>
              <a:tr h="6794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Pachetul include: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1 x Incarcator wireless 3-in-1 MagSafe</a:t>
                      </a:r>
                      <a:b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</a:br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1 x cablu PD Type-C to Type-C 1.8 metri</a:t>
                      </a:r>
                      <a:b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</a:br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1 x Incarcator EU AC PD 30W port Type-C</a:t>
                      </a:r>
                      <a:b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</a:br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1 x Adaptor incarcator AC UK</a:t>
                      </a:r>
                      <a:b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</a:br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1 x Adaptor incarcator AC US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6324295"/>
                  </a:ext>
                </a:extLst>
              </a:tr>
              <a:tr h="1332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Dimensiuni ambalaj: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290 x 170 x 180mm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6127783"/>
                  </a:ext>
                </a:extLst>
              </a:tr>
              <a:tr h="1332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Greutate ambalaj: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1430g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1264817"/>
                  </a:ext>
                </a:extLst>
              </a:tr>
              <a:tr h="1332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Cod produs: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TLL151391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8885715"/>
                  </a:ext>
                </a:extLst>
              </a:tr>
              <a:tr h="1332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DIN Pro Bold" panose="020B0504020101020102" pitchFamily="34" charset="0"/>
                          <a:cs typeface="DIN Pro Bold" panose="020B0504020101020102" pitchFamily="34" charset="0"/>
                        </a:rPr>
                        <a:t>EAN: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RO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DIN Pro Regular" panose="020B0504020101020102" pitchFamily="34" charset="0"/>
                          <a:cs typeface="DIN Pro Regular" panose="020B0504020101020102" pitchFamily="34" charset="0"/>
                        </a:rPr>
                        <a:t>5949120004640</a:t>
                      </a:r>
                    </a:p>
                  </a:txBody>
                  <a:tcPr marL="6661" marR="6661" marT="666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3975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1258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8BB0CB-C04B-EBB5-24C6-7C939EF138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BC4562-C1A6-3E36-F2FC-A38937DDB788}"/>
              </a:ext>
            </a:extLst>
          </p:cNvPr>
          <p:cNvSpPr/>
          <p:nvPr/>
        </p:nvSpPr>
        <p:spPr>
          <a:xfrm>
            <a:off x="7423786" y="4772523"/>
            <a:ext cx="4245624" cy="1739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defRPr/>
            </a:pPr>
            <a:r>
              <a:rPr lang="en-US" sz="3200" b="1" dirty="0" err="1">
                <a:solidFill>
                  <a:prstClr val="white"/>
                </a:solidFill>
                <a:latin typeface="DINPro-Black" panose="02000503030000020004" pitchFamily="50" charset="0"/>
              </a:rPr>
              <a:t>Multumim</a:t>
            </a:r>
            <a:r>
              <a:rPr lang="en-US" sz="3200" b="1" dirty="0">
                <a:solidFill>
                  <a:prstClr val="white"/>
                </a:solidFill>
                <a:latin typeface="DINPro-Black" panose="02000503030000020004" pitchFamily="50" charset="0"/>
              </a:rPr>
              <a:t>!</a:t>
            </a:r>
          </a:p>
          <a:p>
            <a:pPr algn="r"/>
            <a:endParaRPr lang="en-US" sz="3000" b="1" dirty="0">
              <a:latin typeface="DINPro-Regular" panose="02000503030000020004"/>
            </a:endParaRPr>
          </a:p>
          <a:p>
            <a:pPr algn="r"/>
            <a:r>
              <a:rPr lang="en-US" sz="2000" dirty="0" err="1">
                <a:solidFill>
                  <a:prstClr val="white"/>
                </a:solidFill>
                <a:latin typeface="DINPro-Regular" panose="02000503030000020004" pitchFamily="50" charset="0"/>
              </a:rPr>
              <a:t>Pentru</a:t>
            </a:r>
            <a:r>
              <a:rPr lang="en-US" sz="2000" dirty="0">
                <a:solidFill>
                  <a:prstClr val="white"/>
                </a:solidFill>
                <a:latin typeface="DINPro-Regular" panose="02000503030000020004" pitchFamily="50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DINPro-Regular" panose="02000503030000020004" pitchFamily="50" charset="0"/>
              </a:rPr>
              <a:t>mai</a:t>
            </a:r>
            <a:r>
              <a:rPr lang="en-US" sz="2000" dirty="0">
                <a:solidFill>
                  <a:prstClr val="white"/>
                </a:solidFill>
                <a:latin typeface="DINPro-Regular" panose="02000503030000020004" pitchFamily="50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DINPro-Regular" panose="02000503030000020004" pitchFamily="50" charset="0"/>
              </a:rPr>
              <a:t>multe</a:t>
            </a:r>
            <a:r>
              <a:rPr lang="en-US" sz="2000" dirty="0">
                <a:solidFill>
                  <a:prstClr val="white"/>
                </a:solidFill>
                <a:latin typeface="DINPro-Regular" panose="02000503030000020004" pitchFamily="50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DINPro-Regular" panose="02000503030000020004" pitchFamily="50" charset="0"/>
              </a:rPr>
              <a:t>produse</a:t>
            </a:r>
            <a:r>
              <a:rPr lang="en-US" sz="2000" dirty="0">
                <a:solidFill>
                  <a:prstClr val="white"/>
                </a:solidFill>
                <a:latin typeface="DINPro-Regular" panose="02000503030000020004" pitchFamily="50" charset="0"/>
              </a:rPr>
              <a:t>, </a:t>
            </a:r>
            <a:r>
              <a:rPr lang="en-US" sz="2000" dirty="0" err="1">
                <a:solidFill>
                  <a:prstClr val="white"/>
                </a:solidFill>
                <a:latin typeface="DINPro-Regular" panose="02000503030000020004" pitchFamily="50" charset="0"/>
              </a:rPr>
              <a:t>vizitați</a:t>
            </a:r>
            <a:r>
              <a:rPr lang="en-US" sz="2000" dirty="0">
                <a:latin typeface="DINPro-Regular" panose="02000503030000020004"/>
              </a:rPr>
              <a:t>: </a:t>
            </a:r>
            <a:r>
              <a:rPr lang="en-US" sz="2000" dirty="0">
                <a:latin typeface="DINPro-Regular" panose="02000503030000020004"/>
                <a:hlinkClick r:id="rId3"/>
              </a:rPr>
              <a:t>https://smart.tellur.com</a:t>
            </a:r>
            <a:endParaRPr lang="en-US" sz="2000" dirty="0">
              <a:latin typeface="DINPro-Regular" panose="0200050303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4123623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{4E529E7B-750B-BE48-9AE4-E8F77B049D45}tf10001079</Template>
  <TotalTime>1880</TotalTime>
  <Words>518</Words>
  <Application>Microsoft Macintosh PowerPoint</Application>
  <PresentationFormat>Widescreen</PresentationFormat>
  <Paragraphs>77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Calibri</vt:lpstr>
      <vt:lpstr>Calibri Light</vt:lpstr>
      <vt:lpstr>DIN Pro Black</vt:lpstr>
      <vt:lpstr>DIN Pro Bold</vt:lpstr>
      <vt:lpstr>DIN Pro Medium</vt:lpstr>
      <vt:lpstr>DIN Pro Regular</vt:lpstr>
      <vt:lpstr>DINPro-Black</vt:lpstr>
      <vt:lpstr>DINPro-Regular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Eugen Calinescu</dc:creator>
  <cp:lastModifiedBy>Eugen Calinescu</cp:lastModifiedBy>
  <cp:revision>19</cp:revision>
  <dcterms:created xsi:type="dcterms:W3CDTF">2023-05-19T09:29:13Z</dcterms:created>
  <dcterms:modified xsi:type="dcterms:W3CDTF">2023-07-05T12:45:53Z</dcterms:modified>
</cp:coreProperties>
</file>