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444" r:id="rId3"/>
    <p:sldId id="445" r:id="rId4"/>
    <p:sldId id="446" r:id="rId5"/>
    <p:sldId id="450" r:id="rId6"/>
    <p:sldId id="447" r:id="rId7"/>
    <p:sldId id="448" r:id="rId8"/>
    <p:sldId id="449" r:id="rId9"/>
    <p:sldId id="437" r:id="rId10"/>
  </p:sldIdLst>
  <p:sldSz cx="12192000" cy="6858000"/>
  <p:notesSz cx="6858000" cy="9144000"/>
  <p:defaultTextStyle>
    <a:defPPr>
      <a:defRPr lang="en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/>
    <p:restoredTop sz="96327"/>
  </p:normalViewPr>
  <p:slideViewPr>
    <p:cSldViewPr snapToGrid="0">
      <p:cViewPr varScale="1">
        <p:scale>
          <a:sx n="123" d="100"/>
          <a:sy n="123" d="100"/>
        </p:scale>
        <p:origin x="135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458D2-4EB6-1AF9-F153-D918D808F8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R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C417D4-6649-3534-7FC5-87F8A6CF85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1964CD-EFB1-24FF-BBD9-A19ADBECD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CC63E-3AC8-C04E-BDED-3E00A9D6ACE1}" type="datetimeFigureOut">
              <a:rPr lang="en-RO" smtClean="0"/>
              <a:t>21.06.2023</a:t>
            </a:fld>
            <a:endParaRPr lang="en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2BAA3F-3278-A973-F247-30675C74E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BA74AB-1CC5-4159-B6B2-4D360EB71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5661A-D46E-384D-94D7-78D4EA38F051}" type="slidenum">
              <a:rPr lang="en-RO" smtClean="0"/>
              <a:t>‹#›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2680681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AE7B3-31D1-9116-4D24-A4BBD40DA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R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954ABB-65F2-8DF8-D7EB-089F4738CF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C27DB-F9B0-93F7-7FDA-CDCE8B1F9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CC63E-3AC8-C04E-BDED-3E00A9D6ACE1}" type="datetimeFigureOut">
              <a:rPr lang="en-RO" smtClean="0"/>
              <a:t>21.06.2023</a:t>
            </a:fld>
            <a:endParaRPr lang="en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652080-41FA-B8B7-AE15-C562292AA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B818EA-8FA8-0B2B-EA25-767F7428A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5661A-D46E-384D-94D7-78D4EA38F051}" type="slidenum">
              <a:rPr lang="en-RO" smtClean="0"/>
              <a:t>‹#›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3380264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4A4534-0587-004E-6F65-665A37211B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R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CC3148-84B9-886A-8264-9798814D26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6B1B71-9274-4992-0011-F4ECCCE0F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CC63E-3AC8-C04E-BDED-3E00A9D6ACE1}" type="datetimeFigureOut">
              <a:rPr lang="en-RO" smtClean="0"/>
              <a:t>21.06.2023</a:t>
            </a:fld>
            <a:endParaRPr lang="en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83CC-41F6-EFE4-8F6B-3594A9C58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6701C4-F0AE-AA71-E657-C75AAB048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5661A-D46E-384D-94D7-78D4EA38F051}" type="slidenum">
              <a:rPr lang="en-RO" smtClean="0"/>
              <a:t>‹#›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2962399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3ABC8-C084-F165-8965-F0DF98BA3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R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22D756-B27B-B9EC-DE15-08FA9BB09F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8C1172-DCD6-35B3-8CCF-FF7A690FF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CC63E-3AC8-C04E-BDED-3E00A9D6ACE1}" type="datetimeFigureOut">
              <a:rPr lang="en-RO" smtClean="0"/>
              <a:t>21.06.2023</a:t>
            </a:fld>
            <a:endParaRPr lang="en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9B895D-26FD-20FC-9FD0-6E72686BB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284BE7-2105-84E1-F1A7-CD7C63ED0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5661A-D46E-384D-94D7-78D4EA38F051}" type="slidenum">
              <a:rPr lang="en-RO" smtClean="0"/>
              <a:t>‹#›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3443417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4EE06-CF43-6B57-D4AE-BD44E16E0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R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666DA5-2E96-0891-4F8F-F4E3919E5E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EBD13C-BB11-30A8-5921-B063D16CB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CC63E-3AC8-C04E-BDED-3E00A9D6ACE1}" type="datetimeFigureOut">
              <a:rPr lang="en-RO" smtClean="0"/>
              <a:t>21.06.2023</a:t>
            </a:fld>
            <a:endParaRPr lang="en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2E8BDB-1993-A88E-AFC3-47369B420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C473F0-D610-3A7B-E263-989430A34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5661A-D46E-384D-94D7-78D4EA38F051}" type="slidenum">
              <a:rPr lang="en-RO" smtClean="0"/>
              <a:t>‹#›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1020608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58152-6AB3-7B5C-0E74-8D748C69F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R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F98356-9E39-EEFF-9286-1FD0F88B04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R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38DC23-98B0-F10D-904A-634051403F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R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ADC93E-56D9-6FD6-B3DD-5343F3BB0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CC63E-3AC8-C04E-BDED-3E00A9D6ACE1}" type="datetimeFigureOut">
              <a:rPr lang="en-RO" smtClean="0"/>
              <a:t>21.06.2023</a:t>
            </a:fld>
            <a:endParaRPr lang="en-R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8D19A1-D24A-46EA-84AD-77B8862F1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A25218-F7EE-6F0F-54C8-3F7DEB29B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5661A-D46E-384D-94D7-78D4EA38F051}" type="slidenum">
              <a:rPr lang="en-RO" smtClean="0"/>
              <a:t>‹#›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1207251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D7D41-DC18-E08D-1309-0DD4081FE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R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53646A-DE61-D2C3-A627-716988E8DF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9CEA51-9BE9-2D95-502D-2E1DBA6BAB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R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ABF794-6055-59CF-0060-6359C7702C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46BDD2-F0AB-E0CF-C808-D9FBB8ADE9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R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A621AC-9CA2-5BEB-1E0D-8D6AAAE3C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CC63E-3AC8-C04E-BDED-3E00A9D6ACE1}" type="datetimeFigureOut">
              <a:rPr lang="en-RO" smtClean="0"/>
              <a:t>21.06.2023</a:t>
            </a:fld>
            <a:endParaRPr lang="en-R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982E98-2162-1846-7277-BF178B830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FF8A19-1DD5-E169-9612-BFB508C7C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5661A-D46E-384D-94D7-78D4EA38F051}" type="slidenum">
              <a:rPr lang="en-RO" smtClean="0"/>
              <a:t>‹#›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2328384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046B3-B5D9-56E4-491A-A97443354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R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AC9AF5-1699-19A0-F458-A9E3D2982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CC63E-3AC8-C04E-BDED-3E00A9D6ACE1}" type="datetimeFigureOut">
              <a:rPr lang="en-RO" smtClean="0"/>
              <a:t>21.06.2023</a:t>
            </a:fld>
            <a:endParaRPr lang="en-R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1A8D90-CE3A-7C06-51D3-9A28103BF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212C74-5403-2D98-6081-E15DDC673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5661A-D46E-384D-94D7-78D4EA38F051}" type="slidenum">
              <a:rPr lang="en-RO" smtClean="0"/>
              <a:t>‹#›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1421631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725ADA-68E8-2580-023B-05C9C5747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CC63E-3AC8-C04E-BDED-3E00A9D6ACE1}" type="datetimeFigureOut">
              <a:rPr lang="en-RO" smtClean="0"/>
              <a:t>21.06.2023</a:t>
            </a:fld>
            <a:endParaRPr lang="en-R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64C14D-FF96-FD0A-E723-38F214DF2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9DE810-FB8A-CD74-D215-90EE849FE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5661A-D46E-384D-94D7-78D4EA38F051}" type="slidenum">
              <a:rPr lang="en-RO" smtClean="0"/>
              <a:t>‹#›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1690930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25586-C17F-4C42-9F79-F9C9E3BEA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R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EAD2E6-3CE3-57EC-C2ED-5A01BBEE84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R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46DB3F-DBCD-4A92-1B24-8CC2218FD8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AB7885-9AE2-58D9-1710-FC20829F7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CC63E-3AC8-C04E-BDED-3E00A9D6ACE1}" type="datetimeFigureOut">
              <a:rPr lang="en-RO" smtClean="0"/>
              <a:t>21.06.2023</a:t>
            </a:fld>
            <a:endParaRPr lang="en-R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F8A44C-A65C-6E42-AB5A-87B611B67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92E906-9227-D6C2-2B44-E7B44C964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5661A-D46E-384D-94D7-78D4EA38F051}" type="slidenum">
              <a:rPr lang="en-RO" smtClean="0"/>
              <a:t>‹#›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3862285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D1BE9-00EC-DBB4-B36D-40D62CDD4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R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6428E3-9419-4EF6-88E9-AB3EFD92D9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R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B37AC4-A444-7B59-A21A-B21A44897E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A6C4E1-893D-1132-6B1B-05208585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CC63E-3AC8-C04E-BDED-3E00A9D6ACE1}" type="datetimeFigureOut">
              <a:rPr lang="en-RO" smtClean="0"/>
              <a:t>21.06.2023</a:t>
            </a:fld>
            <a:endParaRPr lang="en-R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6815DA-9AA3-9563-6BAE-2714CCB2A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98A241-3C06-C0C9-C451-5E7ACCA3A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5661A-D46E-384D-94D7-78D4EA38F051}" type="slidenum">
              <a:rPr lang="en-RO" smtClean="0"/>
              <a:t>‹#›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388760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A9F68C-283F-8F43-EE4C-5FAAADC24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R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2315E6-8D0D-1E35-44E7-157F2F0E6A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6BF794-AEE5-2E28-2378-38CA482328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2CC63E-3AC8-C04E-BDED-3E00A9D6ACE1}" type="datetimeFigureOut">
              <a:rPr lang="en-RO" smtClean="0"/>
              <a:t>21.06.2023</a:t>
            </a:fld>
            <a:endParaRPr lang="en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E47143-6217-0AE7-279F-5716AAF4A8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7A1B41-547D-E41D-424B-E33C21B8D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5661A-D46E-384D-94D7-78D4EA38F051}" type="slidenum">
              <a:rPr lang="en-RO" smtClean="0"/>
              <a:t>‹#›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3953418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llur.com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88BB0CB-C04B-EBB5-24C6-7C939EF1389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A30C31-966B-4EF1-93AF-1603AE428B9F}"/>
              </a:ext>
            </a:extLst>
          </p:cNvPr>
          <p:cNvSpPr txBox="1"/>
          <p:nvPr/>
        </p:nvSpPr>
        <p:spPr>
          <a:xfrm>
            <a:off x="3002972" y="4690100"/>
            <a:ext cx="88807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chemeClr val="bg1"/>
                </a:solidFill>
                <a:latin typeface="DIN Pro Black" panose="020B0504020101020102" pitchFamily="34" charset="0"/>
                <a:cs typeface="DIN Pro Black" panose="020B0504020101020102" pitchFamily="34" charset="0"/>
              </a:rPr>
              <a:t>TLL151391 - 3-in-1 </a:t>
            </a:r>
            <a:r>
              <a:rPr lang="en-US" sz="4000" b="1" dirty="0" err="1">
                <a:solidFill>
                  <a:schemeClr val="bg1"/>
                </a:solidFill>
                <a:latin typeface="DIN Pro Black" panose="020B0504020101020102" pitchFamily="34" charset="0"/>
                <a:cs typeface="DIN Pro Black" panose="020B0504020101020102" pitchFamily="34" charset="0"/>
              </a:rPr>
              <a:t>MagSafe</a:t>
            </a:r>
            <a:r>
              <a:rPr lang="en-US" sz="4000" b="1" dirty="0">
                <a:solidFill>
                  <a:schemeClr val="bg1"/>
                </a:solidFill>
                <a:latin typeface="DIN Pro Black" panose="020B0504020101020102" pitchFamily="34" charset="0"/>
                <a:cs typeface="DIN Pro Black" panose="020B0504020101020102" pitchFamily="34" charset="0"/>
              </a:rPr>
              <a:t> Wireless Desk Charger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20C506-C87B-202E-82A3-E6ADC098F2A6}"/>
              </a:ext>
            </a:extLst>
          </p:cNvPr>
          <p:cNvSpPr txBox="1"/>
          <p:nvPr/>
        </p:nvSpPr>
        <p:spPr>
          <a:xfrm>
            <a:off x="9020793" y="5918922"/>
            <a:ext cx="2862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DIN Pro Medium" panose="020B0504020101020102" pitchFamily="34" charset="0"/>
                <a:cs typeface="DIN Pro Medium" panose="020B0504020101020102" pitchFamily="34" charset="0"/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14939096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704868-4E4C-704B-8A26-9A920BB826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708" y="0"/>
            <a:ext cx="12186580" cy="6857998"/>
          </a:xfrm>
          <a:prstGeom prst="rect">
            <a:avLst/>
          </a:prstGeom>
        </p:spPr>
      </p:pic>
      <p:pic>
        <p:nvPicPr>
          <p:cNvPr id="2" name="Picture 1" descr="Text, logo&#10;&#10;Description automatically generated">
            <a:extLst>
              <a:ext uri="{FF2B5EF4-FFF2-40B4-BE49-F238E27FC236}">
                <a16:creationId xmlns:a16="http://schemas.microsoft.com/office/drawing/2014/main" id="{57D4736B-2BEB-C715-D49C-E66DE1256E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72" y="85032"/>
            <a:ext cx="1980000" cy="6500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6424B8-9523-1A79-2E21-C8FF2D788E01}"/>
              </a:ext>
            </a:extLst>
          </p:cNvPr>
          <p:cNvSpPr txBox="1"/>
          <p:nvPr/>
        </p:nvSpPr>
        <p:spPr>
          <a:xfrm>
            <a:off x="837035" y="3428999"/>
            <a:ext cx="5536627" cy="1077218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chemeClr val="bg1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Enjoy unrivalled comfort with the all-in-one booster</a:t>
            </a:r>
          </a:p>
        </p:txBody>
      </p:sp>
    </p:spTree>
    <p:extLst>
      <p:ext uri="{BB962C8B-B14F-4D97-AF65-F5344CB8AC3E}">
        <p14:creationId xmlns:p14="http://schemas.microsoft.com/office/powerpoint/2010/main" val="1112906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704868-4E4C-704B-8A26-9A920BB826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708" y="0"/>
            <a:ext cx="12186580" cy="6857998"/>
          </a:xfrm>
          <a:prstGeom prst="rect">
            <a:avLst/>
          </a:prstGeom>
        </p:spPr>
      </p:pic>
      <p:pic>
        <p:nvPicPr>
          <p:cNvPr id="4" name="Picture 3" descr="Text, logo&#10;&#10;Description automatically generated">
            <a:extLst>
              <a:ext uri="{FF2B5EF4-FFF2-40B4-BE49-F238E27FC236}">
                <a16:creationId xmlns:a16="http://schemas.microsoft.com/office/drawing/2014/main" id="{0B27738B-18C5-2F5C-8DAA-F9D01195A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72" y="85032"/>
            <a:ext cx="1980000" cy="6500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192085-7227-E6D0-02E0-D6096CB041E9}"/>
              </a:ext>
            </a:extLst>
          </p:cNvPr>
          <p:cNvSpPr txBox="1"/>
          <p:nvPr/>
        </p:nvSpPr>
        <p:spPr>
          <a:xfrm>
            <a:off x="606904" y="3593602"/>
            <a:ext cx="74403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1" u="none" strike="noStrike" dirty="0">
                <a:solidFill>
                  <a:schemeClr val="bg1"/>
                </a:solidFill>
                <a:effectLst/>
                <a:latin typeface="DIN Pro Bold" panose="020B0504020101020102" pitchFamily="34" charset="0"/>
                <a:cs typeface="DIN Pro Bold" panose="020B0504020101020102" pitchFamily="34" charset="0"/>
              </a:rPr>
              <a:t>Simplify your charging routine with a single that use </a:t>
            </a:r>
            <a:r>
              <a:rPr lang="en-US" sz="2000" b="1" u="none" strike="noStrike" dirty="0" err="1">
                <a:solidFill>
                  <a:schemeClr val="bg1"/>
                </a:solidFill>
                <a:effectLst/>
                <a:latin typeface="DIN Pro Bold" panose="020B0504020101020102" pitchFamily="34" charset="0"/>
                <a:cs typeface="DIN Pro Bold" panose="020B0504020101020102" pitchFamily="34" charset="0"/>
              </a:rPr>
              <a:t>MagSafe</a:t>
            </a:r>
            <a:r>
              <a:rPr lang="en-US" sz="2000" b="1" u="none" strike="noStrike" dirty="0">
                <a:solidFill>
                  <a:schemeClr val="bg1"/>
                </a:solidFill>
                <a:effectLst/>
                <a:latin typeface="DIN Pro Bold" panose="020B0504020101020102" pitchFamily="34" charset="0"/>
                <a:cs typeface="DIN Pro Bold" panose="020B0504020101020102" pitchFamily="34" charset="0"/>
              </a:rPr>
              <a:t> to charge your iPhone, Apple Watch, and TWS earbuds - all at the same time;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b="1" u="none" strike="noStrike" dirty="0">
              <a:solidFill>
                <a:schemeClr val="bg1"/>
              </a:solidFill>
              <a:effectLst/>
              <a:latin typeface="DIN Pro Bold" panose="020B0504020101020102" pitchFamily="34" charset="0"/>
              <a:cs typeface="DIN Pro Bold" panose="020B0504020101020102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1" u="none" strike="noStrike" dirty="0">
                <a:solidFill>
                  <a:schemeClr val="bg1"/>
                </a:solidFill>
                <a:effectLst/>
                <a:latin typeface="DIN Pro Bold" panose="020B0504020101020102" pitchFamily="34" charset="0"/>
                <a:cs typeface="DIN Pro Bold" panose="020B0504020101020102" pitchFamily="34" charset="0"/>
              </a:rPr>
              <a:t>No more hassle of managing multiple chargers and cables;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b="1" u="none" strike="noStrike" dirty="0">
              <a:solidFill>
                <a:schemeClr val="bg1"/>
              </a:solidFill>
              <a:effectLst/>
              <a:latin typeface="DIN Pro Bold" panose="020B0504020101020102" pitchFamily="34" charset="0"/>
              <a:cs typeface="DIN Pro Bold" panose="020B0504020101020102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1" u="none" strike="noStrike" dirty="0">
                <a:solidFill>
                  <a:schemeClr val="bg1"/>
                </a:solidFill>
                <a:effectLst/>
                <a:latin typeface="DIN Pro Bold" panose="020B0504020101020102" pitchFamily="34" charset="0"/>
                <a:cs typeface="DIN Pro Bold" panose="020B0504020101020102" pitchFamily="34" charset="0"/>
              </a:rPr>
              <a:t>Certified by Apple for reliable performance and compatibility;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277474-8ACD-04BC-6802-AE7C09E11B1F}"/>
              </a:ext>
            </a:extLst>
          </p:cNvPr>
          <p:cNvSpPr txBox="1"/>
          <p:nvPr/>
        </p:nvSpPr>
        <p:spPr>
          <a:xfrm>
            <a:off x="606904" y="1493192"/>
            <a:ext cx="68170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DIN Pro Black" panose="020B0504020101020102" pitchFamily="34" charset="0"/>
                <a:cs typeface="DIN Pro Black" panose="020B0504020101020102" pitchFamily="34" charset="0"/>
              </a:rPr>
              <a:t>MagSafe</a:t>
            </a:r>
            <a:r>
              <a:rPr lang="en-US" sz="3200" b="1" dirty="0">
                <a:solidFill>
                  <a:schemeClr val="bg1"/>
                </a:solidFill>
                <a:latin typeface="DIN Pro Black" panose="020B0504020101020102" pitchFamily="34" charset="0"/>
                <a:cs typeface="DIN Pro Black" panose="020B0504020101020102" pitchFamily="34" charset="0"/>
              </a:rPr>
              <a:t> Certified, 3-in-1 Charging Solution for Apple Devices</a:t>
            </a:r>
          </a:p>
        </p:txBody>
      </p:sp>
    </p:spTree>
    <p:extLst>
      <p:ext uri="{BB962C8B-B14F-4D97-AF65-F5344CB8AC3E}">
        <p14:creationId xmlns:p14="http://schemas.microsoft.com/office/powerpoint/2010/main" val="7177937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704868-4E4C-704B-8A26-9A920BB826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709" y="1523"/>
            <a:ext cx="12186578" cy="6854950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928D5DA-9AB5-55FE-D708-B622C7E1EEFC}"/>
              </a:ext>
            </a:extLst>
          </p:cNvPr>
          <p:cNvSpPr/>
          <p:nvPr/>
        </p:nvSpPr>
        <p:spPr>
          <a:xfrm>
            <a:off x="5686096" y="2669627"/>
            <a:ext cx="5686096" cy="3878318"/>
          </a:xfrm>
          <a:prstGeom prst="roundRect">
            <a:avLst>
              <a:gd name="adj" fmla="val 4569"/>
            </a:avLst>
          </a:prstGeom>
          <a:solidFill>
            <a:schemeClr val="bg1">
              <a:alpha val="7514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pic>
        <p:nvPicPr>
          <p:cNvPr id="4" name="Picture 3" descr="Text, logo&#10;&#10;Description automatically generated">
            <a:extLst>
              <a:ext uri="{FF2B5EF4-FFF2-40B4-BE49-F238E27FC236}">
                <a16:creationId xmlns:a16="http://schemas.microsoft.com/office/drawing/2014/main" id="{3C784797-D8B6-E3D2-48F6-FCBCA62C7A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72" y="85032"/>
            <a:ext cx="1980000" cy="6500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9064100-2918-A033-D6EF-4105F4B642C8}"/>
              </a:ext>
            </a:extLst>
          </p:cNvPr>
          <p:cNvSpPr txBox="1"/>
          <p:nvPr/>
        </p:nvSpPr>
        <p:spPr>
          <a:xfrm>
            <a:off x="6562320" y="2810502"/>
            <a:ext cx="50940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none" strike="noStrik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DIN Pro Medium" panose="020B0504020101020102" pitchFamily="34" charset="0"/>
                <a:cs typeface="DIN Pro Medium" panose="020B0504020101020102" pitchFamily="34" charset="0"/>
              </a:rPr>
              <a:t>Supercharge your iPhone with 15W charging for faster power-ups</a:t>
            </a:r>
          </a:p>
        </p:txBody>
      </p:sp>
      <p:pic>
        <p:nvPicPr>
          <p:cNvPr id="6" name="Picture 5" descr="A picture containing screenshot, black, design, telephone&#10;&#10;Description automatically generated">
            <a:extLst>
              <a:ext uri="{FF2B5EF4-FFF2-40B4-BE49-F238E27FC236}">
                <a16:creationId xmlns:a16="http://schemas.microsoft.com/office/drawing/2014/main" id="{8A964B34-314A-5094-2622-851919D909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2320" y="2878824"/>
            <a:ext cx="720000" cy="33205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FD08F5-4BB2-D207-FB23-836421864FEF}"/>
              </a:ext>
            </a:extLst>
          </p:cNvPr>
          <p:cNvSpPr txBox="1"/>
          <p:nvPr/>
        </p:nvSpPr>
        <p:spPr>
          <a:xfrm>
            <a:off x="6624224" y="4272295"/>
            <a:ext cx="50940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none" strike="noStrik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DIN Pro Medium" panose="020B0504020101020102" pitchFamily="34" charset="0"/>
                <a:cs typeface="DIN Pro Medium" panose="020B0504020101020102" pitchFamily="34" charset="0"/>
              </a:rPr>
              <a:t>Keep your Apple Watch powered throughout the day with 2.5W charging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A98FE6-D027-393F-FB18-48CDB4757C29}"/>
              </a:ext>
            </a:extLst>
          </p:cNvPr>
          <p:cNvSpPr txBox="1"/>
          <p:nvPr/>
        </p:nvSpPr>
        <p:spPr>
          <a:xfrm>
            <a:off x="6613713" y="5646042"/>
            <a:ext cx="50940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none" strike="noStrik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DIN Pro Medium" panose="020B0504020101020102" pitchFamily="34" charset="0"/>
                <a:cs typeface="DIN Pro Medium" panose="020B0504020101020102" pitchFamily="34" charset="0"/>
              </a:rPr>
              <a:t>Enjoy uninterrupted music with 5W charging for your TWS earbuds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801494-5553-4EC2-9F63-53224A623E60}"/>
              </a:ext>
            </a:extLst>
          </p:cNvPr>
          <p:cNvSpPr txBox="1"/>
          <p:nvPr/>
        </p:nvSpPr>
        <p:spPr>
          <a:xfrm>
            <a:off x="3930868" y="669457"/>
            <a:ext cx="81128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none" strike="noStrike" dirty="0">
                <a:effectLst/>
                <a:latin typeface="DIN Pro Bold" panose="020B0504020101020102" pitchFamily="34" charset="0"/>
                <a:cs typeface="DIN Pro Bold" panose="020B0504020101020102" pitchFamily="34" charset="0"/>
              </a:rPr>
              <a:t>Experience the convenience of </a:t>
            </a:r>
            <a:r>
              <a:rPr lang="en-US" sz="3200" b="1" u="none" strike="noStrike" dirty="0" err="1">
                <a:effectLst/>
                <a:latin typeface="DIN Pro Bold" panose="020B0504020101020102" pitchFamily="34" charset="0"/>
                <a:cs typeface="DIN Pro Bold" panose="020B0504020101020102" pitchFamily="34" charset="0"/>
              </a:rPr>
              <a:t>MagSafe</a:t>
            </a:r>
            <a:r>
              <a:rPr lang="en-US" sz="3200" b="1" u="none" strike="noStrike" dirty="0">
                <a:effectLst/>
                <a:latin typeface="DIN Pro Bold" panose="020B0504020101020102" pitchFamily="34" charset="0"/>
                <a:cs typeface="DIN Pro Bold" panose="020B0504020101020102" pitchFamily="34" charset="0"/>
              </a:rPr>
              <a:t> technology for quick and reliable charging</a:t>
            </a:r>
            <a:endParaRPr lang="ro-RO" sz="3200" b="1" dirty="0">
              <a:latin typeface="DIN Pro Bold" panose="020B0504020101020102" pitchFamily="34" charset="0"/>
              <a:cs typeface="DIN Pro Bold" panose="020B050402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681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704868-4E4C-704B-8A26-9A920BB826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708" y="0"/>
            <a:ext cx="12186580" cy="6857997"/>
          </a:xfrm>
          <a:prstGeom prst="rect">
            <a:avLst/>
          </a:prstGeom>
        </p:spPr>
      </p:pic>
      <p:pic>
        <p:nvPicPr>
          <p:cNvPr id="4" name="Picture 3" descr="Text, logo&#10;&#10;Description automatically generated">
            <a:extLst>
              <a:ext uri="{FF2B5EF4-FFF2-40B4-BE49-F238E27FC236}">
                <a16:creationId xmlns:a16="http://schemas.microsoft.com/office/drawing/2014/main" id="{70C52233-9F06-7233-FDDB-542C5BA60B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72" y="85032"/>
            <a:ext cx="1980000" cy="650052"/>
          </a:xfrm>
          <a:prstGeom prst="rect">
            <a:avLst/>
          </a:prstGeom>
        </p:spPr>
      </p:pic>
      <p:pic>
        <p:nvPicPr>
          <p:cNvPr id="6" name="Picture 5" descr="A picture containing circle, clock, electronics, screenshot&#10;&#10;Description automatically generated">
            <a:extLst>
              <a:ext uri="{FF2B5EF4-FFF2-40B4-BE49-F238E27FC236}">
                <a16:creationId xmlns:a16="http://schemas.microsoft.com/office/drawing/2014/main" id="{203F0FA6-1E1C-5FEF-8F29-CEEB022456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969"/>
          <a:stretch/>
        </p:blipFill>
        <p:spPr>
          <a:xfrm>
            <a:off x="0" y="202720"/>
            <a:ext cx="7921334" cy="6656400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outerShdw sx="1000" sy="1000" algn="ctr" rotWithShape="0">
              <a:srgbClr val="000000"/>
            </a:outerShdw>
            <a:reflection endPos="0" dist="50800" dir="5400000" sy="-100000" algn="bl" rotWithShape="0"/>
            <a:softEdge rad="0"/>
          </a:effectLst>
          <a:scene3d>
            <a:camera prst="orthographicFront"/>
            <a:lightRig rig="threePt" dir="t"/>
          </a:scene3d>
          <a:sp3d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1A4FDC-2609-9289-4CD2-84B243F642C5}"/>
              </a:ext>
            </a:extLst>
          </p:cNvPr>
          <p:cNvSpPr txBox="1"/>
          <p:nvPr/>
        </p:nvSpPr>
        <p:spPr>
          <a:xfrm>
            <a:off x="6758153" y="940678"/>
            <a:ext cx="54338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u="none" strike="noStrike" dirty="0">
                <a:effectLst/>
                <a:latin typeface="DIN Pro Medium" panose="020B0504020101020102" pitchFamily="34" charset="0"/>
                <a:cs typeface="DIN Pro Medium" panose="020B0504020101020102" pitchFamily="34" charset="0"/>
              </a:rPr>
              <a:t>Charge your iPhone in any orientation - landscape or portrait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u="none" strike="noStrike" dirty="0">
                <a:effectLst/>
                <a:latin typeface="DIN Pro Medium" panose="020B0504020101020102" pitchFamily="34" charset="0"/>
                <a:cs typeface="DIN Pro Medium" panose="020B0504020101020102" pitchFamily="34" charset="0"/>
              </a:rPr>
              <a:t>Adjustable angle feature allows you to find the perfect viewing angle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E5F7B0-BC47-EE64-65B5-F06E16D63000}"/>
              </a:ext>
            </a:extLst>
          </p:cNvPr>
          <p:cNvSpPr txBox="1"/>
          <p:nvPr/>
        </p:nvSpPr>
        <p:spPr>
          <a:xfrm>
            <a:off x="7094483" y="301276"/>
            <a:ext cx="50638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 u="none" strike="noStrik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DIN Pro Bold" panose="020B0504020101020102" pitchFamily="34" charset="0"/>
                <a:cs typeface="DIN Pro Bold" panose="020B0504020101020102" pitchFamily="34" charset="0"/>
              </a:rPr>
              <a:t>Versatile and adjustable</a:t>
            </a:r>
          </a:p>
        </p:txBody>
      </p:sp>
    </p:spTree>
    <p:extLst>
      <p:ext uri="{BB962C8B-B14F-4D97-AF65-F5344CB8AC3E}">
        <p14:creationId xmlns:p14="http://schemas.microsoft.com/office/powerpoint/2010/main" val="35068522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704868-4E4C-704B-8A26-9A920BB826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74" r="1574"/>
          <a:stretch/>
        </p:blipFill>
        <p:spPr>
          <a:xfrm>
            <a:off x="1" y="0"/>
            <a:ext cx="12192000" cy="7084088"/>
          </a:xfrm>
          <a:prstGeom prst="rect">
            <a:avLst/>
          </a:prstGeom>
        </p:spPr>
      </p:pic>
      <p:pic>
        <p:nvPicPr>
          <p:cNvPr id="4" name="Picture 3" descr="Text, logo&#10;&#10;Description automatically generated">
            <a:extLst>
              <a:ext uri="{FF2B5EF4-FFF2-40B4-BE49-F238E27FC236}">
                <a16:creationId xmlns:a16="http://schemas.microsoft.com/office/drawing/2014/main" id="{2F109AF0-56E9-7EFD-0FFA-7AAA73951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72" y="85032"/>
            <a:ext cx="1980000" cy="6500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F4F76E-C535-58EA-76E6-00CDDD92B436}"/>
              </a:ext>
            </a:extLst>
          </p:cNvPr>
          <p:cNvSpPr txBox="1"/>
          <p:nvPr/>
        </p:nvSpPr>
        <p:spPr>
          <a:xfrm>
            <a:off x="792734" y="2830799"/>
            <a:ext cx="7005944" cy="3477875"/>
          </a:xfrm>
          <a:prstGeom prst="rect">
            <a:avLst/>
          </a:prstGeom>
          <a:solidFill>
            <a:schemeClr val="tx1">
              <a:alpha val="43375"/>
            </a:schemeClr>
          </a:solidFill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u="none" strike="noStrike" dirty="0">
                <a:solidFill>
                  <a:schemeClr val="bg1"/>
                </a:solidFill>
                <a:effectLst/>
                <a:latin typeface="DIN Pro Medium" panose="020B0504020101020102" pitchFamily="34" charset="0"/>
                <a:cs typeface="DIN Pro Medium" panose="020B0504020101020102" pitchFamily="34" charset="0"/>
              </a:rPr>
              <a:t>Modern and minimalist design that adds a touch of elegance to any environment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u="none" strike="noStrike" dirty="0">
              <a:solidFill>
                <a:schemeClr val="bg1"/>
              </a:solidFill>
              <a:effectLst/>
              <a:latin typeface="DIN Pro Medium" panose="020B0504020101020102" pitchFamily="34" charset="0"/>
              <a:cs typeface="DIN Pro Medium" panose="020B0504020101020102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u="none" strike="noStrike" dirty="0">
                <a:solidFill>
                  <a:schemeClr val="bg1"/>
                </a:solidFill>
                <a:effectLst/>
                <a:latin typeface="DIN Pro Medium" panose="020B0504020101020102" pitchFamily="34" charset="0"/>
                <a:cs typeface="DIN Pro Medium" panose="020B0504020101020102" pitchFamily="34" charset="0"/>
              </a:rPr>
              <a:t>Sleek and compact form factor that doesn't clutter your space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u="none" strike="noStrike" dirty="0">
              <a:solidFill>
                <a:schemeClr val="bg1"/>
              </a:solidFill>
              <a:effectLst/>
              <a:latin typeface="DIN Pro Medium" panose="020B0504020101020102" pitchFamily="34" charset="0"/>
              <a:cs typeface="DIN Pro Medium" panose="020B0504020101020102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u="none" strike="noStrike" dirty="0">
                <a:solidFill>
                  <a:schemeClr val="bg1"/>
                </a:solidFill>
                <a:effectLst/>
                <a:latin typeface="DIN Pro Medium" panose="020B0504020101020102" pitchFamily="34" charset="0"/>
                <a:cs typeface="DIN Pro Medium" panose="020B0504020101020102" pitchFamily="34" charset="0"/>
              </a:rPr>
              <a:t>Seamlessly integrates into various settings, including office desks, bedside tables, and living spaces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u="none" strike="noStrike" dirty="0">
              <a:solidFill>
                <a:schemeClr val="bg1"/>
              </a:solidFill>
              <a:effectLst/>
              <a:latin typeface="DIN Pro Medium" panose="020B0504020101020102" pitchFamily="34" charset="0"/>
              <a:cs typeface="DIN Pro Medium" panose="020B0504020101020102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u="none" strike="noStrike" dirty="0">
                <a:solidFill>
                  <a:schemeClr val="bg1"/>
                </a:solidFill>
                <a:effectLst/>
                <a:latin typeface="DIN Pro Medium" panose="020B0504020101020102" pitchFamily="34" charset="0"/>
                <a:cs typeface="DIN Pro Medium" panose="020B0504020101020102" pitchFamily="34" charset="0"/>
              </a:rPr>
              <a:t>Aesthetically pleasing design that complements your personal style and enhances your overall environment</a:t>
            </a:r>
            <a:endParaRPr lang="en-US" sz="2000" dirty="0">
              <a:solidFill>
                <a:schemeClr val="bg1"/>
              </a:solidFill>
              <a:latin typeface="DIN Pro Medium" panose="020B0504020101020102" pitchFamily="34" charset="0"/>
              <a:cs typeface="DIN Pro Medium" panose="020B0504020101020102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EC167F-50D7-7F84-E2F3-C6C5D5DAC7F8}"/>
              </a:ext>
            </a:extLst>
          </p:cNvPr>
          <p:cNvSpPr txBox="1"/>
          <p:nvPr/>
        </p:nvSpPr>
        <p:spPr>
          <a:xfrm>
            <a:off x="792734" y="1305888"/>
            <a:ext cx="4603531" cy="954107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u="none" strike="noStrike" dirty="0">
                <a:solidFill>
                  <a:schemeClr val="bg1"/>
                </a:solidFill>
                <a:effectLst/>
                <a:latin typeface="DIN Pro Bold" panose="020B0504020101020102" pitchFamily="34" charset="0"/>
                <a:cs typeface="DIN Pro Bold" panose="020B0504020101020102" pitchFamily="34" charset="0"/>
              </a:rPr>
              <a:t>Design that Complements Your Space</a:t>
            </a:r>
            <a:endParaRPr lang="ro-RO" sz="2800" b="1" dirty="0">
              <a:solidFill>
                <a:schemeClr val="bg1"/>
              </a:solidFill>
              <a:latin typeface="DIN Pro Bold" panose="020B0504020101020102" pitchFamily="34" charset="0"/>
              <a:cs typeface="DIN Pro Bold" panose="020B050402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881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704868-4E4C-704B-8A26-9A920BB826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708" y="0"/>
            <a:ext cx="12186580" cy="6857998"/>
          </a:xfrm>
          <a:prstGeom prst="rect">
            <a:avLst/>
          </a:prstGeom>
        </p:spPr>
      </p:pic>
      <p:pic>
        <p:nvPicPr>
          <p:cNvPr id="4" name="Picture 3" descr="Text, logo&#10;&#10;Description automatically generated">
            <a:extLst>
              <a:ext uri="{FF2B5EF4-FFF2-40B4-BE49-F238E27FC236}">
                <a16:creationId xmlns:a16="http://schemas.microsoft.com/office/drawing/2014/main" id="{70C52233-9F06-7233-FDDB-542C5BA60B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72" y="85032"/>
            <a:ext cx="1980000" cy="6500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E5F7B0-BC47-EE64-65B5-F06E16D63000}"/>
              </a:ext>
            </a:extLst>
          </p:cNvPr>
          <p:cNvSpPr txBox="1"/>
          <p:nvPr/>
        </p:nvSpPr>
        <p:spPr>
          <a:xfrm>
            <a:off x="5097518" y="3718551"/>
            <a:ext cx="6589986" cy="1631216"/>
          </a:xfrm>
          <a:prstGeom prst="rect">
            <a:avLst/>
          </a:prstGeom>
          <a:solidFill>
            <a:schemeClr val="tx1">
              <a:alpha val="43855"/>
            </a:schemeClr>
          </a:solidFill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u="none" strike="noStrike" dirty="0">
                <a:solidFill>
                  <a:schemeClr val="bg1"/>
                </a:solidFill>
                <a:effectLst/>
                <a:latin typeface="DIN Pro Medium" panose="020B0504020101020102" pitchFamily="34" charset="0"/>
                <a:cs typeface="DIN Pro Medium" panose="020B0504020101020102" pitchFamily="34" charset="0"/>
              </a:rPr>
              <a:t>Built-in safety protections: overvoltage, temperature control, and foreign object detection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u="none" strike="noStrike" dirty="0">
              <a:solidFill>
                <a:schemeClr val="bg1"/>
              </a:solidFill>
              <a:effectLst/>
              <a:latin typeface="DIN Pro Medium" panose="020B0504020101020102" pitchFamily="34" charset="0"/>
              <a:cs typeface="DIN Pro Medium" panose="020B0504020101020102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u="none" strike="noStrike" dirty="0">
                <a:solidFill>
                  <a:schemeClr val="bg1"/>
                </a:solidFill>
                <a:effectLst/>
                <a:latin typeface="DIN Pro Medium" panose="020B0504020101020102" pitchFamily="34" charset="0"/>
                <a:cs typeface="DIN Pro Medium" panose="020B0504020101020102" pitchFamily="34" charset="0"/>
              </a:rPr>
              <a:t>Compatible with iPhone 12 or newer models, </a:t>
            </a:r>
            <a:r>
              <a:rPr lang="en-US" sz="2000" u="none" strike="noStrike" dirty="0" err="1">
                <a:solidFill>
                  <a:schemeClr val="bg1"/>
                </a:solidFill>
                <a:effectLst/>
                <a:latin typeface="DIN Pro Medium" panose="020B0504020101020102" pitchFamily="34" charset="0"/>
                <a:cs typeface="DIN Pro Medium" panose="020B0504020101020102" pitchFamily="34" charset="0"/>
              </a:rPr>
              <a:t>AirPods</a:t>
            </a:r>
            <a:r>
              <a:rPr lang="en-US" sz="2000" u="none" strike="noStrike" dirty="0">
                <a:solidFill>
                  <a:schemeClr val="bg1"/>
                </a:solidFill>
                <a:effectLst/>
                <a:latin typeface="DIN Pro Medium" panose="020B0504020101020102" pitchFamily="34" charset="0"/>
                <a:cs typeface="DIN Pro Medium" panose="020B0504020101020102" pitchFamily="34" charset="0"/>
              </a:rPr>
              <a:t> 2/3/Pro, and Apple Watch 1-8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FB2AA0-FE27-29B2-6838-A51751B4C4E0}"/>
              </a:ext>
            </a:extLst>
          </p:cNvPr>
          <p:cNvSpPr txBox="1"/>
          <p:nvPr/>
        </p:nvSpPr>
        <p:spPr>
          <a:xfrm>
            <a:off x="582239" y="1739067"/>
            <a:ext cx="5009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none" strike="noStrike" dirty="0">
                <a:solidFill>
                  <a:schemeClr val="bg1"/>
                </a:solidFill>
                <a:effectLst/>
                <a:latin typeface="DIN Pro Bold" panose="020B0504020101020102" pitchFamily="34" charset="0"/>
                <a:cs typeface="DIN Pro Bold" panose="020B0504020101020102" pitchFamily="34" charset="0"/>
              </a:rPr>
              <a:t>Safety and compatibility</a:t>
            </a:r>
            <a:endParaRPr lang="ro-RO" sz="3200" b="1" dirty="0">
              <a:solidFill>
                <a:schemeClr val="bg1"/>
              </a:solidFill>
              <a:latin typeface="DIN Pro Bold" panose="020B0504020101020102" pitchFamily="34" charset="0"/>
              <a:cs typeface="DIN Pro Bold" panose="020B050402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3728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Text, logo&#10;&#10;Description automatically generated">
            <a:extLst>
              <a:ext uri="{FF2B5EF4-FFF2-40B4-BE49-F238E27FC236}">
                <a16:creationId xmlns:a16="http://schemas.microsoft.com/office/drawing/2014/main" id="{134F98A6-9199-5234-8831-D35C78FEE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72" y="85032"/>
            <a:ext cx="1980000" cy="650052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6146780-9D79-24BF-3B76-D21BAE8DD0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6816405"/>
              </p:ext>
            </p:extLst>
          </p:nvPr>
        </p:nvGraphicFramePr>
        <p:xfrm>
          <a:off x="455656" y="1127103"/>
          <a:ext cx="5447016" cy="50198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12159">
                  <a:extLst>
                    <a:ext uri="{9D8B030D-6E8A-4147-A177-3AD203B41FA5}">
                      <a16:colId xmlns:a16="http://schemas.microsoft.com/office/drawing/2014/main" val="1036289273"/>
                    </a:ext>
                  </a:extLst>
                </a:gridCol>
                <a:gridCol w="3734857">
                  <a:extLst>
                    <a:ext uri="{9D8B030D-6E8A-4147-A177-3AD203B41FA5}">
                      <a16:colId xmlns:a16="http://schemas.microsoft.com/office/drawing/2014/main" val="4285593562"/>
                    </a:ext>
                  </a:extLst>
                </a:gridCol>
              </a:tblGrid>
              <a:tr h="138854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bg1"/>
                          </a:solidFill>
                          <a:effectLst/>
                          <a:latin typeface="DIN Pro Medium" panose="020B0504020101020102" pitchFamily="34" charset="0"/>
                          <a:cs typeface="DIN Pro Medium" panose="020B0504020101020102" pitchFamily="34" charset="0"/>
                        </a:rPr>
                        <a:t>Technical specs</a:t>
                      </a:r>
                    </a:p>
                  </a:txBody>
                  <a:tcPr marL="6509" marR="6509" marT="6509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6042186"/>
                  </a:ext>
                </a:extLst>
              </a:tr>
              <a:tr h="13017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chemeClr val="bg1"/>
                          </a:solidFill>
                          <a:effectLst/>
                          <a:latin typeface="DIN Pro Medium" panose="020B0504020101020102" pitchFamily="34" charset="0"/>
                          <a:cs typeface="DIN Pro Medium" panose="020B0504020101020102" pitchFamily="34" charset="0"/>
                        </a:rPr>
                        <a:t>Input:</a:t>
                      </a:r>
                    </a:p>
                  </a:txBody>
                  <a:tcPr marL="6509" marR="6509" marT="65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DIN Pro Regular" panose="020B0504020101020102" pitchFamily="34" charset="0"/>
                          <a:cs typeface="DIN Pro Regular" panose="020B0504020101020102" pitchFamily="34" charset="0"/>
                        </a:rPr>
                        <a:t>PD 9V/3 A , 12V/2.5, 15V/2A , 30W Max</a:t>
                      </a:r>
                    </a:p>
                  </a:txBody>
                  <a:tcPr marL="6509" marR="6509" marT="65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904708"/>
                  </a:ext>
                </a:extLst>
              </a:tr>
              <a:tr h="13017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chemeClr val="bg1"/>
                          </a:solidFill>
                          <a:effectLst/>
                          <a:latin typeface="DIN Pro Medium" panose="020B0504020101020102" pitchFamily="34" charset="0"/>
                          <a:cs typeface="DIN Pro Medium" panose="020B0504020101020102" pitchFamily="34" charset="0"/>
                        </a:rPr>
                        <a:t>Input port:</a:t>
                      </a:r>
                    </a:p>
                  </a:txBody>
                  <a:tcPr marL="6509" marR="6509" marT="65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DIN Pro Regular" panose="020B0504020101020102" pitchFamily="34" charset="0"/>
                          <a:cs typeface="DIN Pro Regular" panose="020B0504020101020102" pitchFamily="34" charset="0"/>
                        </a:rPr>
                        <a:t>Type-C</a:t>
                      </a:r>
                    </a:p>
                  </a:txBody>
                  <a:tcPr marL="6509" marR="6509" marT="65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4974512"/>
                  </a:ext>
                </a:extLst>
              </a:tr>
              <a:tr h="13017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chemeClr val="bg1"/>
                          </a:solidFill>
                          <a:effectLst/>
                          <a:latin typeface="DIN Pro Medium" panose="020B0504020101020102" pitchFamily="34" charset="0"/>
                          <a:cs typeface="DIN Pro Medium" panose="020B0504020101020102" pitchFamily="34" charset="0"/>
                        </a:rPr>
                        <a:t>iPhone output:</a:t>
                      </a:r>
                    </a:p>
                  </a:txBody>
                  <a:tcPr marL="6509" marR="6509" marT="65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DIN Pro Regular" panose="020B0504020101020102" pitchFamily="34" charset="0"/>
                          <a:cs typeface="DIN Pro Regular" panose="020B0504020101020102" pitchFamily="34" charset="0"/>
                        </a:rPr>
                        <a:t>MagSafe 15W(Max), 10W, 7.5W, 5W</a:t>
                      </a:r>
                    </a:p>
                  </a:txBody>
                  <a:tcPr marL="6509" marR="6509" marT="65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3868108"/>
                  </a:ext>
                </a:extLst>
              </a:tr>
              <a:tr h="1431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chemeClr val="bg1"/>
                          </a:solidFill>
                          <a:effectLst/>
                          <a:latin typeface="DIN Pro Medium" panose="020B0504020101020102" pitchFamily="34" charset="0"/>
                          <a:cs typeface="DIN Pro Medium" panose="020B0504020101020102" pitchFamily="34" charset="0"/>
                        </a:rPr>
                        <a:t>AirPods 2/3/Pro output:</a:t>
                      </a:r>
                    </a:p>
                  </a:txBody>
                  <a:tcPr marL="6509" marR="6509" marT="65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DIN Pro Regular" panose="020B0504020101020102" pitchFamily="34" charset="0"/>
                          <a:cs typeface="DIN Pro Regular" panose="020B0504020101020102" pitchFamily="34" charset="0"/>
                        </a:rPr>
                        <a:t>5W</a:t>
                      </a:r>
                    </a:p>
                  </a:txBody>
                  <a:tcPr marL="6509" marR="6509" marT="65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7901339"/>
                  </a:ext>
                </a:extLst>
              </a:tr>
              <a:tr h="13017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chemeClr val="bg1"/>
                          </a:solidFill>
                          <a:effectLst/>
                          <a:latin typeface="DIN Pro Medium" panose="020B0504020101020102" pitchFamily="34" charset="0"/>
                          <a:cs typeface="DIN Pro Medium" panose="020B0504020101020102" pitchFamily="34" charset="0"/>
                        </a:rPr>
                        <a:t>Apple Watch output:</a:t>
                      </a:r>
                    </a:p>
                  </a:txBody>
                  <a:tcPr marL="6509" marR="6509" marT="65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DIN Pro Regular" panose="020B0504020101020102" pitchFamily="34" charset="0"/>
                          <a:cs typeface="DIN Pro Regular" panose="020B0504020101020102" pitchFamily="34" charset="0"/>
                        </a:rPr>
                        <a:t>2.5W</a:t>
                      </a:r>
                    </a:p>
                  </a:txBody>
                  <a:tcPr marL="6509" marR="6509" marT="65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2870670"/>
                  </a:ext>
                </a:extLst>
              </a:tr>
              <a:tr h="13017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chemeClr val="bg1"/>
                          </a:solidFill>
                          <a:effectLst/>
                          <a:latin typeface="DIN Pro Medium" panose="020B0504020101020102" pitchFamily="34" charset="0"/>
                          <a:cs typeface="DIN Pro Medium" panose="020B0504020101020102" pitchFamily="34" charset="0"/>
                        </a:rPr>
                        <a:t>Total output:</a:t>
                      </a:r>
                    </a:p>
                  </a:txBody>
                  <a:tcPr marL="6509" marR="6509" marT="65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DIN Pro Regular" panose="020B0504020101020102" pitchFamily="34" charset="0"/>
                          <a:cs typeface="DIN Pro Regular" panose="020B0504020101020102" pitchFamily="34" charset="0"/>
                        </a:rPr>
                        <a:t>22.5W (Max)</a:t>
                      </a:r>
                    </a:p>
                  </a:txBody>
                  <a:tcPr marL="6509" marR="6509" marT="65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093388"/>
                  </a:ext>
                </a:extLst>
              </a:tr>
              <a:tr h="13017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chemeClr val="bg1"/>
                          </a:solidFill>
                          <a:effectLst/>
                          <a:latin typeface="DIN Pro Medium" panose="020B0504020101020102" pitchFamily="34" charset="0"/>
                          <a:cs typeface="DIN Pro Medium" panose="020B0504020101020102" pitchFamily="34" charset="0"/>
                        </a:rPr>
                        <a:t>Cable:</a:t>
                      </a:r>
                    </a:p>
                  </a:txBody>
                  <a:tcPr marL="6509" marR="6509" marT="65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DIN Pro Regular" panose="020B0504020101020102" pitchFamily="34" charset="0"/>
                          <a:cs typeface="DIN Pro Regular" panose="020B0504020101020102" pitchFamily="34" charset="0"/>
                        </a:rPr>
                        <a:t>Type-C to Type-C, 3A - 1.8 meters</a:t>
                      </a:r>
                    </a:p>
                  </a:txBody>
                  <a:tcPr marL="6509" marR="6509" marT="65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1489829"/>
                  </a:ext>
                </a:extLst>
              </a:tr>
              <a:tr h="13017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chemeClr val="bg1"/>
                          </a:solidFill>
                          <a:effectLst/>
                          <a:latin typeface="DIN Pro Medium" panose="020B0504020101020102" pitchFamily="34" charset="0"/>
                          <a:cs typeface="DIN Pro Medium" panose="020B0504020101020102" pitchFamily="34" charset="0"/>
                        </a:rPr>
                        <a:t>AC Charger:</a:t>
                      </a:r>
                    </a:p>
                  </a:txBody>
                  <a:tcPr marL="6509" marR="6509" marT="65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DIN Pro Regular" panose="020B0504020101020102" pitchFamily="34" charset="0"/>
                          <a:cs typeface="DIN Pro Regular" panose="020B0504020101020102" pitchFamily="34" charset="0"/>
                        </a:rPr>
                        <a:t>PD 30W Type-C</a:t>
                      </a:r>
                    </a:p>
                  </a:txBody>
                  <a:tcPr marL="6509" marR="6509" marT="65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0304980"/>
                  </a:ext>
                </a:extLst>
              </a:tr>
              <a:tr h="15621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chemeClr val="bg1"/>
                          </a:solidFill>
                          <a:effectLst/>
                          <a:latin typeface="DIN Pro Medium" panose="020B0504020101020102" pitchFamily="34" charset="0"/>
                          <a:cs typeface="DIN Pro Medium" panose="020B0504020101020102" pitchFamily="34" charset="0"/>
                        </a:rPr>
                        <a:t>iPhone position:</a:t>
                      </a:r>
                    </a:p>
                  </a:txBody>
                  <a:tcPr marL="6509" marR="6509" marT="65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DIN Pro Regular" panose="020B0504020101020102" pitchFamily="34" charset="0"/>
                          <a:cs typeface="DIN Pro Regular" panose="020B0504020101020102" pitchFamily="34" charset="0"/>
                        </a:rPr>
                        <a:t>Landscape or portrait, 15° adjustable angle</a:t>
                      </a:r>
                    </a:p>
                  </a:txBody>
                  <a:tcPr marL="6509" marR="6509" marT="65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5281189"/>
                  </a:ext>
                </a:extLst>
              </a:tr>
              <a:tr h="13017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chemeClr val="bg1"/>
                          </a:solidFill>
                          <a:effectLst/>
                          <a:latin typeface="DIN Pro Medium" panose="020B0504020101020102" pitchFamily="34" charset="0"/>
                          <a:cs typeface="DIN Pro Medium" panose="020B0504020101020102" pitchFamily="34" charset="0"/>
                        </a:rPr>
                        <a:t>Material:</a:t>
                      </a:r>
                    </a:p>
                  </a:txBody>
                  <a:tcPr marL="6509" marR="6509" marT="65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DIN Pro Regular" panose="020B0504020101020102" pitchFamily="34" charset="0"/>
                          <a:cs typeface="DIN Pro Regular" panose="020B0504020101020102" pitchFamily="34" charset="0"/>
                        </a:rPr>
                        <a:t>PC + ABS + Metal</a:t>
                      </a:r>
                    </a:p>
                  </a:txBody>
                  <a:tcPr marL="6509" marR="6509" marT="65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3852295"/>
                  </a:ext>
                </a:extLst>
              </a:tr>
              <a:tr h="520703">
                <a:tc rowSpan="3"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chemeClr val="bg1"/>
                          </a:solidFill>
                          <a:effectLst/>
                          <a:latin typeface="DIN Pro Medium" panose="020B0504020101020102" pitchFamily="34" charset="0"/>
                          <a:cs typeface="DIN Pro Medium" panose="020B0504020101020102" pitchFamily="34" charset="0"/>
                        </a:rPr>
                        <a:t>Product compatibilities:</a:t>
                      </a:r>
                    </a:p>
                  </a:txBody>
                  <a:tcPr marL="6509" marR="6509" marT="65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DIN Pro Regular" panose="020B0504020101020102" pitchFamily="34" charset="0"/>
                          <a:cs typeface="DIN Pro Regular" panose="020B0504020101020102" pitchFamily="34" charset="0"/>
                        </a:rPr>
                        <a:t>MagSafe Fast Charging up to 15W for iPhone 14/ 14 Plus/ 14 Pro/ 14 Pro Max/ iPhone 13 mini/ 13/ 13 Pro/ 13 Pro Max/ iPhone 12 mini/ 12/ 12 Pro/ 12 Pro Max</a:t>
                      </a:r>
                    </a:p>
                  </a:txBody>
                  <a:tcPr marL="6509" marR="6509" marT="65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2412820"/>
                  </a:ext>
                </a:extLst>
              </a:tr>
              <a:tr h="260351"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DIN Pro Regular" panose="020B0504020101020102" pitchFamily="34" charset="0"/>
                          <a:cs typeface="DIN Pro Regular" panose="020B0504020101020102" pitchFamily="34" charset="0"/>
                        </a:rPr>
                        <a:t>5W charging for AirPods 2/3/Pro and other TWS earbuds which support wireless charging</a:t>
                      </a:r>
                    </a:p>
                  </a:txBody>
                  <a:tcPr marL="6509" marR="6509" marT="65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2919797"/>
                  </a:ext>
                </a:extLst>
              </a:tr>
              <a:tr h="235618"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DIN Pro Regular" panose="020B0504020101020102" pitchFamily="34" charset="0"/>
                          <a:cs typeface="DIN Pro Regular" panose="020B0504020101020102" pitchFamily="34" charset="0"/>
                        </a:rPr>
                        <a:t>2.5W charging for Apple Watch 1/2/3/4/5/6/SE/7/8/Ultra</a:t>
                      </a:r>
                    </a:p>
                  </a:txBody>
                  <a:tcPr marL="6509" marR="6509" marT="65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7704145"/>
                  </a:ext>
                </a:extLst>
              </a:tr>
              <a:tr h="29289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chemeClr val="bg1"/>
                          </a:solidFill>
                          <a:effectLst/>
                          <a:latin typeface="DIN Pro Medium" panose="020B0504020101020102" pitchFamily="34" charset="0"/>
                          <a:cs typeface="DIN Pro Medium" panose="020B0504020101020102" pitchFamily="34" charset="0"/>
                        </a:rPr>
                        <a:t>Safety protections:</a:t>
                      </a:r>
                    </a:p>
                  </a:txBody>
                  <a:tcPr marL="6509" marR="6509" marT="65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DIN Pro Regular" panose="020B0504020101020102" pitchFamily="34" charset="0"/>
                          <a:cs typeface="DIN Pro Regular" panose="020B0504020101020102" pitchFamily="34" charset="0"/>
                        </a:rPr>
                        <a:t>Overvoltage protection, temperature control and foreign object detection</a:t>
                      </a:r>
                    </a:p>
                  </a:txBody>
                  <a:tcPr marL="6509" marR="6509" marT="65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2523911"/>
                  </a:ext>
                </a:extLst>
              </a:tr>
              <a:tr h="13017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chemeClr val="bg1"/>
                          </a:solidFill>
                          <a:effectLst/>
                          <a:latin typeface="DIN Pro Medium" panose="020B0504020101020102" pitchFamily="34" charset="0"/>
                          <a:cs typeface="DIN Pro Medium" panose="020B0504020101020102" pitchFamily="34" charset="0"/>
                        </a:rPr>
                        <a:t>Color:</a:t>
                      </a:r>
                    </a:p>
                  </a:txBody>
                  <a:tcPr marL="6509" marR="6509" marT="65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DIN Pro Regular" panose="020B0504020101020102" pitchFamily="34" charset="0"/>
                          <a:cs typeface="DIN Pro Regular" panose="020B0504020101020102" pitchFamily="34" charset="0"/>
                        </a:rPr>
                        <a:t>White</a:t>
                      </a:r>
                    </a:p>
                  </a:txBody>
                  <a:tcPr marL="6509" marR="6509" marT="65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121236"/>
                  </a:ext>
                </a:extLst>
              </a:tr>
              <a:tr h="13017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chemeClr val="bg1"/>
                          </a:solidFill>
                          <a:effectLst/>
                          <a:latin typeface="DIN Pro Medium" panose="020B0504020101020102" pitchFamily="34" charset="0"/>
                          <a:cs typeface="DIN Pro Medium" panose="020B0504020101020102" pitchFamily="34" charset="0"/>
                        </a:rPr>
                        <a:t>Size:</a:t>
                      </a:r>
                    </a:p>
                  </a:txBody>
                  <a:tcPr marL="6509" marR="6509" marT="65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DIN Pro Regular" panose="020B0504020101020102" pitchFamily="34" charset="0"/>
                          <a:cs typeface="DIN Pro Regular" panose="020B0504020101020102" pitchFamily="34" charset="0"/>
                        </a:rPr>
                        <a:t>109 x 159 x 125mm</a:t>
                      </a:r>
                    </a:p>
                  </a:txBody>
                  <a:tcPr marL="6509" marR="6509" marT="65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845750"/>
                  </a:ext>
                </a:extLst>
              </a:tr>
              <a:tr h="13017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chemeClr val="bg1"/>
                          </a:solidFill>
                          <a:effectLst/>
                          <a:latin typeface="DIN Pro Medium" panose="020B0504020101020102" pitchFamily="34" charset="0"/>
                          <a:cs typeface="DIN Pro Medium" panose="020B0504020101020102" pitchFamily="34" charset="0"/>
                        </a:rPr>
                        <a:t>Weight:</a:t>
                      </a:r>
                    </a:p>
                  </a:txBody>
                  <a:tcPr marL="6509" marR="6509" marT="65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DIN Pro Regular" panose="020B0504020101020102" pitchFamily="34" charset="0"/>
                          <a:cs typeface="DIN Pro Regular" panose="020B0504020101020102" pitchFamily="34" charset="0"/>
                        </a:rPr>
                        <a:t>330g</a:t>
                      </a:r>
                    </a:p>
                  </a:txBody>
                  <a:tcPr marL="6509" marR="6509" marT="65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5445640"/>
                  </a:ext>
                </a:extLst>
              </a:tr>
              <a:tr h="6508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chemeClr val="bg1"/>
                          </a:solidFill>
                          <a:effectLst/>
                          <a:latin typeface="DIN Pro Medium" panose="020B0504020101020102" pitchFamily="34" charset="0"/>
                          <a:cs typeface="DIN Pro Medium" panose="020B0504020101020102" pitchFamily="34" charset="0"/>
                        </a:rPr>
                        <a:t>Package includes:</a:t>
                      </a:r>
                    </a:p>
                  </a:txBody>
                  <a:tcPr marL="6509" marR="6509" marT="65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DIN Pro Regular" panose="020B0504020101020102" pitchFamily="34" charset="0"/>
                          <a:cs typeface="DIN Pro Regular" panose="020B0504020101020102" pitchFamily="34" charset="0"/>
                        </a:rPr>
                        <a:t>1 x 3-in-1 MagSafe wireless desk charger</a:t>
                      </a:r>
                      <a:b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DIN Pro Regular" panose="020B0504020101020102" pitchFamily="34" charset="0"/>
                          <a:cs typeface="DIN Pro Regular" panose="020B0504020101020102" pitchFamily="34" charset="0"/>
                        </a:rPr>
                      </a:br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DIN Pro Regular" panose="020B0504020101020102" pitchFamily="34" charset="0"/>
                          <a:cs typeface="DIN Pro Regular" panose="020B0504020101020102" pitchFamily="34" charset="0"/>
                        </a:rPr>
                        <a:t>1 x Type-C to Type-C PD cable 1.8 meters</a:t>
                      </a:r>
                      <a:b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DIN Pro Regular" panose="020B0504020101020102" pitchFamily="34" charset="0"/>
                          <a:cs typeface="DIN Pro Regular" panose="020B0504020101020102" pitchFamily="34" charset="0"/>
                        </a:rPr>
                      </a:br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DIN Pro Regular" panose="020B0504020101020102" pitchFamily="34" charset="0"/>
                          <a:cs typeface="DIN Pro Regular" panose="020B0504020101020102" pitchFamily="34" charset="0"/>
                        </a:rPr>
                        <a:t>1 x PD 30W Type-C port EU AC Wall Charger</a:t>
                      </a:r>
                      <a:b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DIN Pro Regular" panose="020B0504020101020102" pitchFamily="34" charset="0"/>
                          <a:cs typeface="DIN Pro Regular" panose="020B0504020101020102" pitchFamily="34" charset="0"/>
                        </a:rPr>
                      </a:br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DIN Pro Regular" panose="020B0504020101020102" pitchFamily="34" charset="0"/>
                          <a:cs typeface="DIN Pro Regular" panose="020B0504020101020102" pitchFamily="34" charset="0"/>
                        </a:rPr>
                        <a:t>1 x UK AC Charger Adapter</a:t>
                      </a:r>
                      <a:b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DIN Pro Regular" panose="020B0504020101020102" pitchFamily="34" charset="0"/>
                          <a:cs typeface="DIN Pro Regular" panose="020B0504020101020102" pitchFamily="34" charset="0"/>
                        </a:rPr>
                      </a:br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DIN Pro Regular" panose="020B0504020101020102" pitchFamily="34" charset="0"/>
                          <a:cs typeface="DIN Pro Regular" panose="020B0504020101020102" pitchFamily="34" charset="0"/>
                        </a:rPr>
                        <a:t>1 x US AC Charger Adapter</a:t>
                      </a:r>
                    </a:p>
                  </a:txBody>
                  <a:tcPr marL="6509" marR="6509" marT="65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0199334"/>
                  </a:ext>
                </a:extLst>
              </a:tr>
              <a:tr h="13017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chemeClr val="bg1"/>
                          </a:solidFill>
                          <a:effectLst/>
                          <a:latin typeface="DIN Pro Medium" panose="020B0504020101020102" pitchFamily="34" charset="0"/>
                          <a:cs typeface="DIN Pro Medium" panose="020B0504020101020102" pitchFamily="34" charset="0"/>
                        </a:rPr>
                        <a:t>Package dimensions:</a:t>
                      </a:r>
                    </a:p>
                  </a:txBody>
                  <a:tcPr marL="6509" marR="6509" marT="65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DIN Pro Regular" panose="020B0504020101020102" pitchFamily="34" charset="0"/>
                          <a:cs typeface="DIN Pro Regular" panose="020B0504020101020102" pitchFamily="34" charset="0"/>
                        </a:rPr>
                        <a:t>290 x 170 x 180mm</a:t>
                      </a:r>
                    </a:p>
                  </a:txBody>
                  <a:tcPr marL="6509" marR="6509" marT="65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6667293"/>
                  </a:ext>
                </a:extLst>
              </a:tr>
              <a:tr h="13017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chemeClr val="bg1"/>
                          </a:solidFill>
                          <a:effectLst/>
                          <a:latin typeface="DIN Pro Medium" panose="020B0504020101020102" pitchFamily="34" charset="0"/>
                          <a:cs typeface="DIN Pro Medium" panose="020B0504020101020102" pitchFamily="34" charset="0"/>
                        </a:rPr>
                        <a:t>Package weight:</a:t>
                      </a:r>
                    </a:p>
                  </a:txBody>
                  <a:tcPr marL="6509" marR="6509" marT="65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DIN Pro Regular" panose="020B0504020101020102" pitchFamily="34" charset="0"/>
                          <a:cs typeface="DIN Pro Regular" panose="020B0504020101020102" pitchFamily="34" charset="0"/>
                        </a:rPr>
                        <a:t>1430g</a:t>
                      </a:r>
                    </a:p>
                  </a:txBody>
                  <a:tcPr marL="6509" marR="6509" marT="65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5711992"/>
                  </a:ext>
                </a:extLst>
              </a:tr>
              <a:tr h="13017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chemeClr val="bg1"/>
                          </a:solidFill>
                          <a:effectLst/>
                          <a:latin typeface="DIN Pro Medium" panose="020B0504020101020102" pitchFamily="34" charset="0"/>
                          <a:cs typeface="DIN Pro Medium" panose="020B0504020101020102" pitchFamily="34" charset="0"/>
                        </a:rPr>
                        <a:t>Product code:</a:t>
                      </a:r>
                    </a:p>
                  </a:txBody>
                  <a:tcPr marL="6509" marR="6509" marT="65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DIN Pro Regular" panose="020B0504020101020102" pitchFamily="34" charset="0"/>
                          <a:cs typeface="DIN Pro Regular" panose="020B0504020101020102" pitchFamily="34" charset="0"/>
                        </a:rPr>
                        <a:t>TLL151391</a:t>
                      </a:r>
                    </a:p>
                  </a:txBody>
                  <a:tcPr marL="6509" marR="6509" marT="65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7012260"/>
                  </a:ext>
                </a:extLst>
              </a:tr>
              <a:tr h="13017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DIN Pro Medium" panose="020B0504020101020102" pitchFamily="34" charset="0"/>
                          <a:cs typeface="DIN Pro Medium" panose="020B0504020101020102" pitchFamily="34" charset="0"/>
                        </a:rPr>
                        <a:t>EAN:</a:t>
                      </a:r>
                    </a:p>
                  </a:txBody>
                  <a:tcPr marL="6509" marR="6509" marT="65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RO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DIN Pro Regular" panose="020B0504020101020102" pitchFamily="34" charset="0"/>
                          <a:cs typeface="DIN Pro Regular" panose="020B0504020101020102" pitchFamily="34" charset="0"/>
                        </a:rPr>
                        <a:t>5949120004640</a:t>
                      </a:r>
                    </a:p>
                  </a:txBody>
                  <a:tcPr marL="6509" marR="6509" marT="65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8776680"/>
                  </a:ext>
                </a:extLst>
              </a:tr>
            </a:tbl>
          </a:graphicData>
        </a:graphic>
      </p:graphicFrame>
      <p:pic>
        <p:nvPicPr>
          <p:cNvPr id="8" name="Picture 7" descr="A picture containing mobile phone, gadget, headphones, electronic device&#10;&#10;Description automatically generated">
            <a:extLst>
              <a:ext uri="{FF2B5EF4-FFF2-40B4-BE49-F238E27FC236}">
                <a16:creationId xmlns:a16="http://schemas.microsoft.com/office/drawing/2014/main" id="{693885CF-EF84-D35B-8170-3C979B2AD2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7201" y="292203"/>
            <a:ext cx="1400315" cy="2520000"/>
          </a:xfrm>
          <a:prstGeom prst="rect">
            <a:avLst/>
          </a:prstGeom>
        </p:spPr>
      </p:pic>
      <p:pic>
        <p:nvPicPr>
          <p:cNvPr id="10" name="Picture 9" descr="A smart watch and a smartwatch on a stand&#10;&#10;Description automatically generated with low confidence">
            <a:extLst>
              <a:ext uri="{FF2B5EF4-FFF2-40B4-BE49-F238E27FC236}">
                <a16:creationId xmlns:a16="http://schemas.microsoft.com/office/drawing/2014/main" id="{488E568F-49D9-B4DD-CF42-C7EC3F2A2F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8205" y="1552203"/>
            <a:ext cx="1741845" cy="2520000"/>
          </a:xfrm>
          <a:prstGeom prst="rect">
            <a:avLst/>
          </a:prstGeom>
        </p:spPr>
      </p:pic>
      <p:pic>
        <p:nvPicPr>
          <p:cNvPr id="12" name="Picture 11" descr="A picture containing electronic device, mobile phone, gadget, smartphone&#10;&#10;Description automatically generated">
            <a:extLst>
              <a:ext uri="{FF2B5EF4-FFF2-40B4-BE49-F238E27FC236}">
                <a16:creationId xmlns:a16="http://schemas.microsoft.com/office/drawing/2014/main" id="{0E749622-3096-FC54-D753-967D9D89EB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18767" y="189000"/>
            <a:ext cx="1590425" cy="2520000"/>
          </a:xfrm>
          <a:prstGeom prst="rect">
            <a:avLst/>
          </a:prstGeom>
        </p:spPr>
      </p:pic>
      <p:pic>
        <p:nvPicPr>
          <p:cNvPr id="14" name="Picture 13" descr="A picture containing lamp&#10;&#10;Description automatically generated">
            <a:extLst>
              <a:ext uri="{FF2B5EF4-FFF2-40B4-BE49-F238E27FC236}">
                <a16:creationId xmlns:a16="http://schemas.microsoft.com/office/drawing/2014/main" id="{314ADD55-5D65-EDC4-D9F5-B19005E290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1291" y="4149000"/>
            <a:ext cx="1972137" cy="2520000"/>
          </a:xfrm>
          <a:prstGeom prst="rect">
            <a:avLst/>
          </a:prstGeom>
        </p:spPr>
      </p:pic>
      <p:pic>
        <p:nvPicPr>
          <p:cNvPr id="16" name="Picture 15" descr="A picture containing circle, design&#10;&#10;Description automatically generated">
            <a:extLst>
              <a:ext uri="{FF2B5EF4-FFF2-40B4-BE49-F238E27FC236}">
                <a16:creationId xmlns:a16="http://schemas.microsoft.com/office/drawing/2014/main" id="{3FD49387-25EC-4F88-9C34-443CE49525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45957" y="4149000"/>
            <a:ext cx="1963235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2589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88BB0CB-C04B-EBB5-24C6-7C939EF1389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C01B8C6-1C67-E3EB-3481-7C27B6B1C334}"/>
              </a:ext>
            </a:extLst>
          </p:cNvPr>
          <p:cNvSpPr/>
          <p:nvPr/>
        </p:nvSpPr>
        <p:spPr>
          <a:xfrm>
            <a:off x="7655169" y="4772523"/>
            <a:ext cx="4014240" cy="17398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>
              <a:defRPr/>
            </a:pPr>
            <a:r>
              <a:rPr lang="en-US" sz="3200" b="1" dirty="0">
                <a:solidFill>
                  <a:prstClr val="white"/>
                </a:solidFill>
                <a:latin typeface="DINPro-Black" panose="02000503030000020004" pitchFamily="50" charset="0"/>
              </a:rPr>
              <a:t>THANK YOU!</a:t>
            </a:r>
          </a:p>
          <a:p>
            <a:pPr algn="r"/>
            <a:endParaRPr lang="en-US" sz="3000" b="1" dirty="0">
              <a:latin typeface="DINPro-Regular" panose="02000503030000020004"/>
            </a:endParaRPr>
          </a:p>
          <a:p>
            <a:pPr algn="r"/>
            <a:r>
              <a:rPr lang="en-US" sz="2000" dirty="0">
                <a:solidFill>
                  <a:prstClr val="white"/>
                </a:solidFill>
                <a:latin typeface="DINPro-Regular" panose="02000503030000020004" pitchFamily="50" charset="0"/>
              </a:rPr>
              <a:t>For more products, please visit </a:t>
            </a:r>
            <a:r>
              <a:rPr lang="en-US" sz="2000" dirty="0">
                <a:latin typeface="DINPro-Regular" panose="02000503030000020004"/>
              </a:rPr>
              <a:t>: </a:t>
            </a:r>
            <a:r>
              <a:rPr lang="en-US" sz="2000" dirty="0">
                <a:latin typeface="DINPro-Regular" panose="02000503030000020004"/>
                <a:hlinkClick r:id="rId3"/>
              </a:rPr>
              <a:t>https://</a:t>
            </a:r>
            <a:r>
              <a:rPr lang="en-US" sz="2000" dirty="0" err="1">
                <a:latin typeface="DINPro-Regular" panose="02000503030000020004"/>
                <a:hlinkClick r:id="rId3"/>
              </a:rPr>
              <a:t>www.tellur.com</a:t>
            </a:r>
            <a:endParaRPr lang="en-US" sz="2000" dirty="0">
              <a:latin typeface="DINPro-Regular" panose="02000503030000020004"/>
            </a:endParaRPr>
          </a:p>
        </p:txBody>
      </p:sp>
    </p:spTree>
    <p:extLst>
      <p:ext uri="{BB962C8B-B14F-4D97-AF65-F5344CB8AC3E}">
        <p14:creationId xmlns:p14="http://schemas.microsoft.com/office/powerpoint/2010/main" val="41236236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{4E529E7B-750B-BE48-9AE4-E8F77B049D45}tf10001079</Template>
  <TotalTime>520</TotalTime>
  <Words>497</Words>
  <Application>Microsoft Macintosh PowerPoint</Application>
  <PresentationFormat>Widescreen</PresentationFormat>
  <Paragraphs>74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Arial</vt:lpstr>
      <vt:lpstr>Calibri</vt:lpstr>
      <vt:lpstr>Calibri Light</vt:lpstr>
      <vt:lpstr>DIN Pro Black</vt:lpstr>
      <vt:lpstr>DIN Pro Bold</vt:lpstr>
      <vt:lpstr>DIN Pro Medium</vt:lpstr>
      <vt:lpstr>DIN Pro Regular</vt:lpstr>
      <vt:lpstr>DINPro-Black</vt:lpstr>
      <vt:lpstr>DINPro-Regular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Eugen Calinescu</dc:creator>
  <cp:lastModifiedBy>Eugen Calinescu</cp:lastModifiedBy>
  <cp:revision>15</cp:revision>
  <dcterms:created xsi:type="dcterms:W3CDTF">2023-05-19T09:29:13Z</dcterms:created>
  <dcterms:modified xsi:type="dcterms:W3CDTF">2023-06-21T12:56:18Z</dcterms:modified>
</cp:coreProperties>
</file>